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7" r:id="rId3"/>
    <p:sldId id="270" r:id="rId4"/>
    <p:sldId id="271" r:id="rId5"/>
    <p:sldId id="272" r:id="rId6"/>
    <p:sldId id="273" r:id="rId7"/>
    <p:sldId id="274" r:id="rId8"/>
    <p:sldId id="277" r:id="rId9"/>
    <p:sldId id="275" r:id="rId10"/>
    <p:sldId id="27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98" r:id="rId22"/>
    <p:sldId id="299" r:id="rId23"/>
    <p:sldId id="300" r:id="rId24"/>
    <p:sldId id="581" r:id="rId25"/>
    <p:sldId id="582" r:id="rId26"/>
    <p:sldId id="583" r:id="rId27"/>
    <p:sldId id="584" r:id="rId28"/>
    <p:sldId id="576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1A372C-80B3-1646-B873-BFC87C3D35C9}" v="43" dt="2021-11-03T10:47:41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buurs SM, Sanne" userId="d4330de1-1801-493b-862a-3955beb6ddf5" providerId="ADAL" clId="{5E1A372C-80B3-1646-B873-BFC87C3D35C9}"/>
    <pc:docChg chg="custSel modSld">
      <pc:chgData name="Nabuurs SM, Sanne" userId="d4330de1-1801-493b-862a-3955beb6ddf5" providerId="ADAL" clId="{5E1A372C-80B3-1646-B873-BFC87C3D35C9}" dt="2021-11-03T10:47:41.070" v="25" actId="20577"/>
      <pc:docMkLst>
        <pc:docMk/>
      </pc:docMkLst>
      <pc:sldChg chg="modSp mod">
        <pc:chgData name="Nabuurs SM, Sanne" userId="d4330de1-1801-493b-862a-3955beb6ddf5" providerId="ADAL" clId="{5E1A372C-80B3-1646-B873-BFC87C3D35C9}" dt="2021-11-03T10:44:41.722" v="5" actId="20577"/>
        <pc:sldMkLst>
          <pc:docMk/>
          <pc:sldMk cId="3173322638" sldId="298"/>
        </pc:sldMkLst>
        <pc:spChg chg="mod">
          <ac:chgData name="Nabuurs SM, Sanne" userId="d4330de1-1801-493b-862a-3955beb6ddf5" providerId="ADAL" clId="{5E1A372C-80B3-1646-B873-BFC87C3D35C9}" dt="2021-11-03T10:44:41.722" v="5" actId="20577"/>
          <ac:spMkLst>
            <pc:docMk/>
            <pc:sldMk cId="3173322638" sldId="298"/>
            <ac:spMk id="7" creationId="{00000000-0000-0000-0000-000000000000}"/>
          </ac:spMkLst>
        </pc:spChg>
      </pc:sldChg>
      <pc:sldChg chg="modSp mod">
        <pc:chgData name="Nabuurs SM, Sanne" userId="d4330de1-1801-493b-862a-3955beb6ddf5" providerId="ADAL" clId="{5E1A372C-80B3-1646-B873-BFC87C3D35C9}" dt="2021-11-03T10:43:45.750" v="3" actId="20577"/>
        <pc:sldMkLst>
          <pc:docMk/>
          <pc:sldMk cId="754888693" sldId="299"/>
        </pc:sldMkLst>
        <pc:spChg chg="mod">
          <ac:chgData name="Nabuurs SM, Sanne" userId="d4330de1-1801-493b-862a-3955beb6ddf5" providerId="ADAL" clId="{5E1A372C-80B3-1646-B873-BFC87C3D35C9}" dt="2021-11-03T10:43:45.750" v="3" actId="20577"/>
          <ac:spMkLst>
            <pc:docMk/>
            <pc:sldMk cId="754888693" sldId="299"/>
            <ac:spMk id="10" creationId="{00000000-0000-0000-0000-000000000000}"/>
          </ac:spMkLst>
        </pc:spChg>
      </pc:sldChg>
      <pc:sldChg chg="modSp mod">
        <pc:chgData name="Nabuurs SM, Sanne" userId="d4330de1-1801-493b-862a-3955beb6ddf5" providerId="ADAL" clId="{5E1A372C-80B3-1646-B873-BFC87C3D35C9}" dt="2021-11-03T10:47:41.070" v="25" actId="20577"/>
        <pc:sldMkLst>
          <pc:docMk/>
          <pc:sldMk cId="3578086069" sldId="576"/>
        </pc:sldMkLst>
        <pc:spChg chg="mod">
          <ac:chgData name="Nabuurs SM, Sanne" userId="d4330de1-1801-493b-862a-3955beb6ddf5" providerId="ADAL" clId="{5E1A372C-80B3-1646-B873-BFC87C3D35C9}" dt="2021-11-03T10:47:41.070" v="25" actId="20577"/>
          <ac:spMkLst>
            <pc:docMk/>
            <pc:sldMk cId="3578086069" sldId="576"/>
            <ac:spMk id="11" creationId="{00000000-0000-0000-0000-000000000000}"/>
          </ac:spMkLst>
        </pc:spChg>
      </pc:sldChg>
      <pc:sldChg chg="modSp mod">
        <pc:chgData name="Nabuurs SM, Sanne" userId="d4330de1-1801-493b-862a-3955beb6ddf5" providerId="ADAL" clId="{5E1A372C-80B3-1646-B873-BFC87C3D35C9}" dt="2021-11-03T10:43:22.091" v="1" actId="20577"/>
        <pc:sldMkLst>
          <pc:docMk/>
          <pc:sldMk cId="333440338" sldId="581"/>
        </pc:sldMkLst>
        <pc:spChg chg="mod">
          <ac:chgData name="Nabuurs SM, Sanne" userId="d4330de1-1801-493b-862a-3955beb6ddf5" providerId="ADAL" clId="{5E1A372C-80B3-1646-B873-BFC87C3D35C9}" dt="2021-11-03T10:43:22.091" v="1" actId="20577"/>
          <ac:spMkLst>
            <pc:docMk/>
            <pc:sldMk cId="333440338" sldId="581"/>
            <ac:spMk id="9" creationId="{00000000-0000-0000-0000-000000000000}"/>
          </ac:spMkLst>
        </pc:spChg>
      </pc:sldChg>
      <pc:sldChg chg="addSp delSp modSp mod">
        <pc:chgData name="Nabuurs SM, Sanne" userId="d4330de1-1801-493b-862a-3955beb6ddf5" providerId="ADAL" clId="{5E1A372C-80B3-1646-B873-BFC87C3D35C9}" dt="2021-11-03T10:47:03.143" v="21" actId="20577"/>
        <pc:sldMkLst>
          <pc:docMk/>
          <pc:sldMk cId="2637407748" sldId="583"/>
        </pc:sldMkLst>
        <pc:spChg chg="mod">
          <ac:chgData name="Nabuurs SM, Sanne" userId="d4330de1-1801-493b-862a-3955beb6ddf5" providerId="ADAL" clId="{5E1A372C-80B3-1646-B873-BFC87C3D35C9}" dt="2021-11-03T10:46:40.833" v="19" actId="20577"/>
          <ac:spMkLst>
            <pc:docMk/>
            <pc:sldMk cId="2637407748" sldId="583"/>
            <ac:spMk id="6" creationId="{00000000-0000-0000-0000-000000000000}"/>
          </ac:spMkLst>
        </pc:spChg>
        <pc:spChg chg="mod">
          <ac:chgData name="Nabuurs SM, Sanne" userId="d4330de1-1801-493b-862a-3955beb6ddf5" providerId="ADAL" clId="{5E1A372C-80B3-1646-B873-BFC87C3D35C9}" dt="2021-11-03T10:47:03.143" v="21" actId="20577"/>
          <ac:spMkLst>
            <pc:docMk/>
            <pc:sldMk cId="2637407748" sldId="583"/>
            <ac:spMk id="8" creationId="{00000000-0000-0000-0000-000000000000}"/>
          </ac:spMkLst>
        </pc:spChg>
        <pc:picChg chg="add del">
          <ac:chgData name="Nabuurs SM, Sanne" userId="d4330de1-1801-493b-862a-3955beb6ddf5" providerId="ADAL" clId="{5E1A372C-80B3-1646-B873-BFC87C3D35C9}" dt="2021-11-03T10:45:56.870" v="8"/>
          <ac:picMkLst>
            <pc:docMk/>
            <pc:sldMk cId="2637407748" sldId="583"/>
            <ac:picMk id="2" creationId="{78DE89E7-8D6D-BC4C-B1B0-4245686F624F}"/>
          </ac:picMkLst>
        </pc:picChg>
        <pc:picChg chg="add mod">
          <ac:chgData name="Nabuurs SM, Sanne" userId="d4330de1-1801-493b-862a-3955beb6ddf5" providerId="ADAL" clId="{5E1A372C-80B3-1646-B873-BFC87C3D35C9}" dt="2021-11-03T10:46:12.828" v="11" actId="1076"/>
          <ac:picMkLst>
            <pc:docMk/>
            <pc:sldMk cId="2637407748" sldId="583"/>
            <ac:picMk id="5" creationId="{E501B328-F97F-2941-8790-A7D491C54612}"/>
          </ac:picMkLst>
        </pc:picChg>
        <pc:picChg chg="del">
          <ac:chgData name="Nabuurs SM, Sanne" userId="d4330de1-1801-493b-862a-3955beb6ddf5" providerId="ADAL" clId="{5E1A372C-80B3-1646-B873-BFC87C3D35C9}" dt="2021-11-03T10:45:53.071" v="6" actId="478"/>
          <ac:picMkLst>
            <pc:docMk/>
            <pc:sldMk cId="2637407748" sldId="583"/>
            <ac:picMk id="7" creationId="{01B72CDA-61C5-4018-9F5F-6A06F89A889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17412-9547-2D42-A6C9-8B7CF77B75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1674F-A072-B944-8EAB-3F71994BE2F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9587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1C72D-8352-E547-BDD5-45CEFCDAA93D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726AD-9B42-F142-B713-7229172D9C5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168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drolas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Hydrolysi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638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3578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https://biology.stackexchange.com/questions/45982/why-is-aconitase-classified-as-a-lyase?rq=1 (LET OP: is een forum)</a:t>
            </a:r>
          </a:p>
          <a:p>
            <a:pPr fontAlgn="base"/>
            <a:r>
              <a:rPr lang="en-US" sz="1300"/>
              <a:t>Regarding the other part of your question, </a:t>
            </a:r>
            <a:r>
              <a:rPr lang="en-US" sz="1300" u="sng">
                <a:hlinkClick r:id="rId3"/>
              </a:rPr>
              <a:t>hydrolases</a:t>
            </a:r>
            <a:r>
              <a:rPr lang="en-US" sz="1300"/>
              <a:t> are a completely different group of enzymes, and none of the reactions involved are related to hydrolases in any way.</a:t>
            </a:r>
          </a:p>
          <a:p>
            <a:pPr fontAlgn="base"/>
            <a:r>
              <a:rPr lang="en-US" sz="1300"/>
              <a:t>While water is in fact involved in the reaction, it is not used in the process of hydrolysis. To be specific, </a:t>
            </a:r>
            <a:r>
              <a:rPr lang="en-US" sz="1300" u="sng">
                <a:hlinkClick r:id="rId4"/>
              </a:rPr>
              <a:t>hydrolysis</a:t>
            </a:r>
            <a:r>
              <a:rPr lang="en-US" sz="1300"/>
              <a:t> (in its enzymatic/organic, and not chemical sense) requires that water be a substrate required to break apart a molecule A-B into A and B. Since the addition of water does not result in citrate/isocitrate being broken down into two smaller organic molecules, aconitase is not a hydrolase.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1900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81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354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526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1922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EC9CC-761A-46C5-BE7F-D99F0C719595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464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8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22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76785" y="333375"/>
            <a:ext cx="2880783" cy="579278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4434" y="333375"/>
            <a:ext cx="8439151" cy="579278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379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2072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174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894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843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34" y="333375"/>
            <a:ext cx="11042153" cy="935038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55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5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432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66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434" y="333376"/>
            <a:ext cx="11523133" cy="7921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Titel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  <a:cs typeface="Arial" charset="0"/>
              </a:defRPr>
            </a:lvl1pPr>
          </a:lstStyle>
          <a:p>
            <a:fld id="{23691A47-B2AD-9A4C-89C8-7DA6A226501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  <a:cs typeface="Arial" charset="0"/>
              </a:defRPr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fld id="{A843054B-DA89-294C-99A4-E7B627F62EDB}" type="slidenum">
              <a:rPr lang="nl-NL" smtClean="0"/>
              <a:t>‹#›</a:t>
            </a:fld>
            <a:endParaRPr lang="nl-NL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334434" y="1125538"/>
            <a:ext cx="1152313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nl-NL" sz="1800"/>
          </a:p>
        </p:txBody>
      </p:sp>
      <p:pic>
        <p:nvPicPr>
          <p:cNvPr id="1032" name="Picture 8" descr="img_hh_logo_n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6173788"/>
            <a:ext cx="267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71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www.youtube.com/watch?v=GSi5-y6NHj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Biochemie 1 voor </a:t>
            </a:r>
            <a:r>
              <a:rPr lang="nl-NL" err="1"/>
              <a:t>bioinformatici</a:t>
            </a:r>
            <a:r>
              <a:rPr lang="nl-NL"/>
              <a:t>	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dr. Sanne Nabuurs</a:t>
            </a:r>
          </a:p>
        </p:txBody>
      </p:sp>
    </p:spTree>
    <p:extLst>
      <p:ext uri="{BB962C8B-B14F-4D97-AF65-F5344CB8AC3E}">
        <p14:creationId xmlns:p14="http://schemas.microsoft.com/office/powerpoint/2010/main" val="169955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903D4-19EE-DC4E-A9E0-1613D4E8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Membraaneiwit: </a:t>
            </a:r>
            <a:r>
              <a:rPr lang="nl-NL">
                <a:hlinkClick r:id="rId2"/>
              </a:rPr>
              <a:t>aquaporine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32868A-F2EA-6F45-B71F-0427496FD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96CA039-50E8-454C-A752-86325389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77" y="1251502"/>
            <a:ext cx="10699645" cy="508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0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68B730-AD79-0C48-A81A-5841B715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Transportsystemen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FFA79A-4461-3548-88E3-3648C1A36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Passief transport</a:t>
            </a:r>
          </a:p>
          <a:p>
            <a:r>
              <a:rPr lang="nl-NL"/>
              <a:t>Actief transport</a:t>
            </a:r>
          </a:p>
          <a:p>
            <a:endParaRPr lang="nl-NL"/>
          </a:p>
          <a:p>
            <a:r>
              <a:rPr lang="nl-NL"/>
              <a:t>Secundaire </a:t>
            </a:r>
            <a:r>
              <a:rPr lang="nl-NL" err="1"/>
              <a:t>transporters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02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96401-F224-264B-81E9-4138674F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Passief transport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21BBF8-FE93-C941-88FB-417391F0F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Gedreven</a:t>
            </a:r>
            <a:r>
              <a:rPr lang="en-US"/>
              <a:t> door de </a:t>
            </a:r>
            <a:r>
              <a:rPr lang="en-US" err="1"/>
              <a:t>concentratiegradiënt</a:t>
            </a:r>
            <a:endParaRPr lang="en-US"/>
          </a:p>
          <a:p>
            <a:r>
              <a:rPr lang="en-US" err="1"/>
              <a:t>Kost</a:t>
            </a:r>
            <a:r>
              <a:rPr lang="en-US"/>
              <a:t> </a:t>
            </a:r>
            <a:r>
              <a:rPr lang="en-US" err="1"/>
              <a:t>geen</a:t>
            </a:r>
            <a:r>
              <a:rPr lang="en-US"/>
              <a:t> </a:t>
            </a:r>
            <a:r>
              <a:rPr lang="en-US" err="1"/>
              <a:t>energie</a:t>
            </a:r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simple diffusion: </a:t>
            </a:r>
            <a:r>
              <a:rPr lang="en-US" err="1"/>
              <a:t>molecuul</a:t>
            </a:r>
            <a:r>
              <a:rPr lang="en-US"/>
              <a:t> </a:t>
            </a:r>
            <a:r>
              <a:rPr lang="en-US" err="1"/>
              <a:t>beweegt</a:t>
            </a:r>
            <a:r>
              <a:rPr lang="en-US"/>
              <a:t> door het </a:t>
            </a:r>
            <a:r>
              <a:rPr lang="en-US" err="1"/>
              <a:t>membraan</a:t>
            </a:r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facilitated diffusion: </a:t>
            </a:r>
            <a:r>
              <a:rPr lang="en-US" err="1"/>
              <a:t>molecuul</a:t>
            </a:r>
            <a:r>
              <a:rPr lang="en-US"/>
              <a:t> </a:t>
            </a:r>
            <a:r>
              <a:rPr lang="en-US" err="1"/>
              <a:t>gaat</a:t>
            </a:r>
            <a:r>
              <a:rPr lang="en-US"/>
              <a:t> via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kanaaleiwit</a:t>
            </a:r>
            <a:r>
              <a:rPr lang="en-US"/>
              <a:t> of carrier </a:t>
            </a:r>
            <a:r>
              <a:rPr lang="en-US" err="1"/>
              <a:t>eiwit</a:t>
            </a:r>
            <a:r>
              <a:rPr lang="en-US"/>
              <a:t> door het </a:t>
            </a:r>
            <a:r>
              <a:rPr lang="en-US" err="1"/>
              <a:t>membraan</a:t>
            </a:r>
            <a:endParaRPr lang="en-US"/>
          </a:p>
          <a:p>
            <a:endParaRPr lang="nl-NL"/>
          </a:p>
          <a:p>
            <a:r>
              <a:rPr lang="nl-NL"/>
              <a:t>Voorbeeld: </a:t>
            </a:r>
            <a:r>
              <a:rPr lang="nl-NL" err="1"/>
              <a:t>aquaporine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806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A781F-5A36-3E4E-9CD8-F7246C8BB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Actief transport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37BF74-E6C6-D74E-9FB4-5DD7785E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Transport </a:t>
            </a:r>
            <a:r>
              <a:rPr lang="en-US" err="1"/>
              <a:t>tegen</a:t>
            </a:r>
            <a:r>
              <a:rPr lang="en-US"/>
              <a:t> de </a:t>
            </a:r>
            <a:r>
              <a:rPr lang="en-US" err="1"/>
              <a:t>concentratiegradiënt</a:t>
            </a:r>
            <a:r>
              <a:rPr lang="en-US"/>
              <a:t> in</a:t>
            </a:r>
          </a:p>
          <a:p>
            <a:endParaRPr lang="en-US"/>
          </a:p>
          <a:p>
            <a:r>
              <a:rPr lang="en-US" err="1"/>
              <a:t>Kost</a:t>
            </a:r>
            <a:r>
              <a:rPr lang="en-US"/>
              <a:t> </a:t>
            </a:r>
            <a:r>
              <a:rPr lang="en-US" err="1"/>
              <a:t>energie</a:t>
            </a:r>
            <a:r>
              <a:rPr lang="en-US"/>
              <a:t> in de </a:t>
            </a:r>
            <a:r>
              <a:rPr lang="en-US" err="1"/>
              <a:t>vorm</a:t>
            </a:r>
            <a:r>
              <a:rPr lang="en-US"/>
              <a:t> van:</a:t>
            </a:r>
          </a:p>
          <a:p>
            <a:r>
              <a:rPr lang="en-US"/>
              <a:t>ATP (</a:t>
            </a:r>
            <a:r>
              <a:rPr lang="en-US" b="1" err="1">
                <a:solidFill>
                  <a:srgbClr val="FF0000"/>
                </a:solidFill>
              </a:rPr>
              <a:t>primair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 b="1" err="1">
                <a:solidFill>
                  <a:srgbClr val="FF0000"/>
                </a:solidFill>
              </a:rPr>
              <a:t>actief</a:t>
            </a:r>
            <a:r>
              <a:rPr lang="en-US" b="1">
                <a:solidFill>
                  <a:srgbClr val="FF0000"/>
                </a:solidFill>
              </a:rPr>
              <a:t> transport</a:t>
            </a:r>
            <a:r>
              <a:rPr lang="en-US"/>
              <a:t>), </a:t>
            </a:r>
            <a:r>
              <a:rPr lang="en-US" err="1"/>
              <a:t>b.v</a:t>
            </a:r>
            <a:r>
              <a:rPr lang="en-US"/>
              <a:t>. Na</a:t>
            </a:r>
            <a:r>
              <a:rPr lang="en-US" baseline="30000"/>
              <a:t>+</a:t>
            </a:r>
            <a:r>
              <a:rPr lang="en-US"/>
              <a:t>/K</a:t>
            </a:r>
            <a:r>
              <a:rPr lang="en-US" baseline="30000"/>
              <a:t>+</a:t>
            </a:r>
            <a:r>
              <a:rPr lang="en-US"/>
              <a:t> </a:t>
            </a:r>
            <a:r>
              <a:rPr lang="en-US" err="1"/>
              <a:t>ionen</a:t>
            </a:r>
            <a:r>
              <a:rPr lang="en-US"/>
              <a:t> pomp</a:t>
            </a:r>
          </a:p>
          <a:p>
            <a:r>
              <a:rPr lang="en-US"/>
              <a:t>of de H</a:t>
            </a:r>
            <a:r>
              <a:rPr lang="en-US" baseline="30000"/>
              <a:t>+</a:t>
            </a:r>
            <a:r>
              <a:rPr lang="en-US"/>
              <a:t> of Na</a:t>
            </a:r>
            <a:r>
              <a:rPr lang="en-US" baseline="30000"/>
              <a:t>+</a:t>
            </a:r>
            <a:r>
              <a:rPr lang="en-US"/>
              <a:t> </a:t>
            </a:r>
            <a:r>
              <a:rPr lang="en-US" err="1"/>
              <a:t>gradiënt</a:t>
            </a:r>
            <a:r>
              <a:rPr lang="en-US"/>
              <a:t> (</a:t>
            </a:r>
            <a:r>
              <a:rPr lang="en-US" b="1" err="1">
                <a:solidFill>
                  <a:srgbClr val="FF0000"/>
                </a:solidFill>
              </a:rPr>
              <a:t>secundair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en-US" b="1" err="1">
                <a:solidFill>
                  <a:srgbClr val="FF0000"/>
                </a:solidFill>
              </a:rPr>
              <a:t>actief</a:t>
            </a:r>
            <a:r>
              <a:rPr lang="en-US" b="1">
                <a:solidFill>
                  <a:srgbClr val="FF0000"/>
                </a:solidFill>
              </a:rPr>
              <a:t> transport</a:t>
            </a:r>
            <a:r>
              <a:rPr lang="en-US"/>
              <a:t>)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57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7608B-0815-EB4E-B1A8-B33F3237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</a:t>
            </a:r>
            <a:r>
              <a:rPr lang="nl-NL" baseline="30000"/>
              <a:t>+</a:t>
            </a:r>
            <a:r>
              <a:rPr lang="nl-NL"/>
              <a:t>/K</a:t>
            </a:r>
            <a:r>
              <a:rPr lang="nl-NL" baseline="30000"/>
              <a:t>+</a:t>
            </a:r>
            <a:r>
              <a:rPr lang="nl-NL"/>
              <a:t> ionenpomp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30C388-DA31-3747-9C2D-23C4E0F9B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Het kost 1 ATP om 3 Na</a:t>
            </a:r>
            <a:r>
              <a:rPr lang="nl-NL" baseline="30000"/>
              <a:t>+</a:t>
            </a:r>
            <a:r>
              <a:rPr lang="nl-NL"/>
              <a:t> </a:t>
            </a:r>
            <a:br>
              <a:rPr lang="nl-NL"/>
            </a:br>
            <a:r>
              <a:rPr lang="nl-NL"/>
              <a:t>de cel uit te krijgen in ruil</a:t>
            </a:r>
            <a:br>
              <a:rPr lang="nl-NL"/>
            </a:br>
            <a:r>
              <a:rPr lang="nl-NL"/>
              <a:t>voor 2 K</a:t>
            </a:r>
            <a:r>
              <a:rPr lang="nl-NL" baseline="30000"/>
              <a:t>+</a:t>
            </a:r>
            <a:r>
              <a:rPr lang="nl-NL"/>
              <a:t> ionen</a:t>
            </a:r>
          </a:p>
          <a:p>
            <a:r>
              <a:rPr lang="nl-NL"/>
              <a:t>1/3 van ATP wordt voor</a:t>
            </a:r>
            <a:br>
              <a:rPr lang="nl-NL"/>
            </a:br>
            <a:r>
              <a:rPr lang="nl-NL"/>
              <a:t>dit proces gebruikt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23459B9-DD8B-C940-9CB5-31F69DC5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971" y="1316832"/>
            <a:ext cx="5875429" cy="50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0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753BA72-8D09-714E-AF15-CD70B1E3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200" y="3078044"/>
            <a:ext cx="6259200" cy="327862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2A6302-538F-0041-813C-F1D14A66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Secundaire </a:t>
            </a:r>
            <a:r>
              <a:rPr lang="nl-NL" err="1"/>
              <a:t>transporters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E4278C-8FF2-804E-B0E9-AA9F24293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6018"/>
            <a:ext cx="10972800" cy="4525963"/>
          </a:xfrm>
        </p:spPr>
        <p:txBody>
          <a:bodyPr/>
          <a:lstStyle/>
          <a:p>
            <a:r>
              <a:rPr lang="nl-NL" sz="2800"/>
              <a:t>De Na</a:t>
            </a:r>
            <a:r>
              <a:rPr lang="nl-NL" sz="2800" baseline="30000"/>
              <a:t>+</a:t>
            </a:r>
            <a:r>
              <a:rPr lang="nl-NL" sz="2800"/>
              <a:t> gradiënt wordt </a:t>
            </a:r>
            <a:r>
              <a:rPr lang="nl-NL" sz="2800" err="1"/>
              <a:t>oa</a:t>
            </a:r>
            <a:r>
              <a:rPr lang="nl-NL" sz="2800"/>
              <a:t> gebruikt om suikers de cel binnen de loodsen:</a:t>
            </a:r>
          </a:p>
          <a:p>
            <a:r>
              <a:rPr lang="nl-NL" sz="2800"/>
              <a:t>De Na</a:t>
            </a:r>
            <a:r>
              <a:rPr lang="nl-NL" sz="2800" baseline="30000"/>
              <a:t>+</a:t>
            </a:r>
            <a:r>
              <a:rPr lang="nl-NL" sz="2800"/>
              <a:t>-glucose </a:t>
            </a:r>
            <a:r>
              <a:rPr lang="nl-NL" sz="2800" err="1"/>
              <a:t>symporter</a:t>
            </a:r>
            <a:r>
              <a:rPr lang="nl-NL" sz="2800"/>
              <a:t> transporteert met elk Na</a:t>
            </a:r>
            <a:r>
              <a:rPr lang="nl-NL" sz="2800" baseline="30000"/>
              <a:t>+</a:t>
            </a:r>
            <a:r>
              <a:rPr lang="nl-NL" sz="2800"/>
              <a:t> ion ook 1 glucose molecuul de cel in</a:t>
            </a:r>
          </a:p>
          <a:p>
            <a:r>
              <a:rPr lang="nl-NL" sz="2800"/>
              <a:t>Dus indirect kost dit ook ATP</a:t>
            </a:r>
          </a:p>
          <a:p>
            <a:endParaRPr lang="nl-NL" sz="2800"/>
          </a:p>
        </p:txBody>
      </p:sp>
    </p:spTree>
    <p:extLst>
      <p:ext uri="{BB962C8B-B14F-4D97-AF65-F5344CB8AC3E}">
        <p14:creationId xmlns:p14="http://schemas.microsoft.com/office/powerpoint/2010/main" val="195191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B375D-0BA3-A64A-B023-A1A7624A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Symporters</a:t>
            </a:r>
            <a:r>
              <a:rPr lang="nl-NL"/>
              <a:t> en </a:t>
            </a:r>
            <a:r>
              <a:rPr lang="nl-NL" err="1"/>
              <a:t>antiporters</a:t>
            </a:r>
            <a:endParaRPr lang="nl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E8E703C-767A-9143-9FA1-120D411A4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736" y="1600200"/>
            <a:ext cx="7454527" cy="4525963"/>
          </a:xfrm>
        </p:spPr>
      </p:pic>
    </p:spTree>
    <p:extLst>
      <p:ext uri="{BB962C8B-B14F-4D97-AF65-F5344CB8AC3E}">
        <p14:creationId xmlns:p14="http://schemas.microsoft.com/office/powerpoint/2010/main" val="254619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29BE28-EA47-4247-A40F-4D6CD1268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88" y="1427254"/>
            <a:ext cx="10972800" cy="5876782"/>
          </a:xfrm>
        </p:spPr>
        <p:txBody>
          <a:bodyPr/>
          <a:lstStyle/>
          <a:p>
            <a:r>
              <a:rPr lang="nl-NL" sz="2400" b="1"/>
              <a:t>Opgave 1 </a:t>
            </a:r>
            <a:endParaRPr lang="nl-NL" sz="2400"/>
          </a:p>
          <a:p>
            <a:r>
              <a:rPr lang="nl-NL" sz="2400"/>
              <a:t>Wat is de pH van een zoutzuuroplossing van 0,5 M? </a:t>
            </a:r>
          </a:p>
          <a:p>
            <a:r>
              <a:rPr lang="nl-NL" sz="2400"/>
              <a:t>Wat is de pH van een </a:t>
            </a:r>
            <a:r>
              <a:rPr lang="nl-NL" sz="2400" err="1"/>
              <a:t>NaOH</a:t>
            </a:r>
            <a:r>
              <a:rPr lang="nl-NL" sz="2400"/>
              <a:t> oplossing van 0,8 M? </a:t>
            </a:r>
          </a:p>
          <a:p>
            <a:r>
              <a:rPr lang="nl-NL" sz="2400"/>
              <a:t>Bereken de [H+] en [OH‐] van een oplossing met een pH van 4,7. </a:t>
            </a:r>
          </a:p>
          <a:p>
            <a:r>
              <a:rPr lang="nl-NL" sz="2400" b="1"/>
              <a:t>Opgave 2 </a:t>
            </a:r>
            <a:endParaRPr lang="nl-NL" sz="2400"/>
          </a:p>
          <a:p>
            <a:r>
              <a:rPr lang="nl-NL" sz="2400"/>
              <a:t>Voor een zuur HA is bij pH 6,0 de HA concentratie 0,075 M en de A- concentratie 0,025M. Wat is de </a:t>
            </a:r>
            <a:r>
              <a:rPr lang="nl-NL" sz="2400" err="1"/>
              <a:t>pKa</a:t>
            </a:r>
            <a:r>
              <a:rPr lang="nl-NL" sz="2400"/>
              <a:t> waarde van HA? </a:t>
            </a:r>
          </a:p>
          <a:p>
            <a:r>
              <a:rPr lang="nl-NL" sz="2400" b="1"/>
              <a:t>Opgave 3 </a:t>
            </a:r>
            <a:endParaRPr lang="nl-NL" sz="2400"/>
          </a:p>
          <a:p>
            <a:r>
              <a:rPr lang="nl-NL" sz="2400"/>
              <a:t>Een zuur met een </a:t>
            </a:r>
            <a:r>
              <a:rPr lang="nl-NL" sz="2400" err="1"/>
              <a:t>pKa</a:t>
            </a:r>
            <a:r>
              <a:rPr lang="nl-NL" sz="2400"/>
              <a:t> van 8.0 is aanwezig in een oplossing met een pH van 4.0. Wat is de ratio tussen de </a:t>
            </a:r>
            <a:r>
              <a:rPr lang="nl-NL" sz="2400" err="1"/>
              <a:t>geprotoneerde</a:t>
            </a:r>
            <a:r>
              <a:rPr lang="nl-NL" sz="2400"/>
              <a:t> en de </a:t>
            </a:r>
            <a:r>
              <a:rPr lang="nl-NL" sz="2400" err="1"/>
              <a:t>gedeprotoneerde</a:t>
            </a:r>
            <a:r>
              <a:rPr lang="nl-NL" sz="2400"/>
              <a:t> vorm? 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844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340D1-35E6-2540-AAA9-C0D31384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3425ABC-5833-5040-AA9B-0629ED00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414" y="1166019"/>
            <a:ext cx="10516820" cy="4413372"/>
          </a:xfrm>
        </p:spPr>
        <p:txBody>
          <a:bodyPr/>
          <a:lstStyle/>
          <a:p>
            <a:pPr marL="0" indent="0">
              <a:buNone/>
            </a:pPr>
            <a:r>
              <a:rPr lang="nl-NL" sz="2400"/>
              <a:t>Een </a:t>
            </a:r>
            <a:r>
              <a:rPr lang="nl-NL" sz="2400" err="1"/>
              <a:t>tripeptide</a:t>
            </a:r>
            <a:r>
              <a:rPr lang="nl-NL" sz="2400"/>
              <a:t> bestaat uit 3 aminozuren die achtereenvolgens een polair ongeladen zijketen, een zure zijketen en een basische zijketen hebben. De </a:t>
            </a:r>
            <a:r>
              <a:rPr lang="nl-NL" sz="2400" err="1"/>
              <a:t>pKa</a:t>
            </a:r>
            <a:r>
              <a:rPr lang="nl-NL" sz="2400"/>
              <a:t> van de terminale </a:t>
            </a:r>
            <a:r>
              <a:rPr lang="nl-NL" sz="2400" err="1"/>
              <a:t>carboxylgroep</a:t>
            </a:r>
            <a:r>
              <a:rPr lang="nl-NL" sz="2400"/>
              <a:t> is ~2 (pK</a:t>
            </a:r>
            <a:r>
              <a:rPr lang="nl-NL" sz="2400" baseline="-25000"/>
              <a:t>a1</a:t>
            </a:r>
            <a:r>
              <a:rPr lang="nl-NL" sz="2400"/>
              <a:t>), de </a:t>
            </a:r>
            <a:r>
              <a:rPr lang="nl-NL" sz="2400" err="1"/>
              <a:t>pKa</a:t>
            </a:r>
            <a:r>
              <a:rPr lang="nl-NL" sz="2400"/>
              <a:t> van de terminale aminogroep is ~9 (pK</a:t>
            </a:r>
            <a:r>
              <a:rPr lang="nl-NL" sz="2400" baseline="-25000"/>
              <a:t>a4</a:t>
            </a:r>
            <a:r>
              <a:rPr lang="nl-NL" sz="2400"/>
              <a:t>), </a:t>
            </a:r>
            <a:r>
              <a:rPr lang="nl-NL" sz="2400" err="1"/>
              <a:t>pKa</a:t>
            </a:r>
            <a:r>
              <a:rPr lang="nl-NL" sz="2400"/>
              <a:t> van de zure zijketen is ~4 (pK</a:t>
            </a:r>
            <a:r>
              <a:rPr lang="nl-NL" sz="2400" baseline="-25000"/>
              <a:t>a2</a:t>
            </a:r>
            <a:r>
              <a:rPr lang="nl-NL" sz="2400"/>
              <a:t>), en de </a:t>
            </a:r>
            <a:r>
              <a:rPr lang="nl-NL" sz="2400" err="1"/>
              <a:t>pKa</a:t>
            </a:r>
            <a:r>
              <a:rPr lang="nl-NL" sz="2400"/>
              <a:t> van de basische zijgroep is ~11 (pK</a:t>
            </a:r>
            <a:r>
              <a:rPr lang="nl-NL" sz="2400" baseline="-25000"/>
              <a:t>a3</a:t>
            </a:r>
            <a:r>
              <a:rPr lang="nl-NL" sz="2400"/>
              <a:t>).</a:t>
            </a:r>
          </a:p>
          <a:p>
            <a:pPr marL="0" indent="0">
              <a:buNone/>
            </a:pPr>
            <a:endParaRPr lang="nl-NL" sz="2400"/>
          </a:p>
          <a:p>
            <a:pPr marL="0" indent="0">
              <a:buNone/>
            </a:pPr>
            <a:r>
              <a:rPr lang="nl-NL" sz="2400"/>
              <a:t>Geef aan wat de lading is van elk van de vier groepen bij </a:t>
            </a:r>
            <a:br>
              <a:rPr lang="nl-NL" sz="2400"/>
            </a:br>
            <a:r>
              <a:rPr lang="nl-NL" sz="2400"/>
              <a:t>pH = 3</a:t>
            </a:r>
          </a:p>
          <a:p>
            <a:pPr marL="0" indent="0">
              <a:buNone/>
            </a:pPr>
            <a:r>
              <a:rPr lang="nl-NL" sz="2400"/>
              <a:t>pH = 7</a:t>
            </a:r>
          </a:p>
          <a:p>
            <a:pPr marL="0" indent="0">
              <a:buNone/>
            </a:pPr>
            <a:r>
              <a:rPr lang="nl-NL" sz="2400"/>
              <a:t>pH = 12</a:t>
            </a:r>
          </a:p>
        </p:txBody>
      </p:sp>
    </p:spTree>
    <p:extLst>
      <p:ext uri="{BB962C8B-B14F-4D97-AF65-F5344CB8AC3E}">
        <p14:creationId xmlns:p14="http://schemas.microsoft.com/office/powerpoint/2010/main" val="12986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762BD-40CB-0045-9073-3F4A6131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B53600-133F-2C4E-B1F5-2B5E86AD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49" name="Picture 1" descr="page6image483412432">
            <a:extLst>
              <a:ext uri="{FF2B5EF4-FFF2-40B4-BE49-F238E27FC236}">
                <a16:creationId xmlns:a16="http://schemas.microsoft.com/office/drawing/2014/main" id="{1AF19882-9CF0-0F41-8556-68128703C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5645"/>
            <a:ext cx="10972800" cy="25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435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740DF-77C9-6B40-87EE-991377E9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Hoofdstuk 12: Cel membranen, kanalen, pompen en receptoren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94527AA-0A31-4849-8FD7-D565064A2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519" y="1600200"/>
            <a:ext cx="6484961" cy="4525963"/>
          </a:xfrm>
        </p:spPr>
      </p:pic>
    </p:spTree>
    <p:extLst>
      <p:ext uri="{BB962C8B-B14F-4D97-AF65-F5344CB8AC3E}">
        <p14:creationId xmlns:p14="http://schemas.microsoft.com/office/powerpoint/2010/main" val="2041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6429E-AD33-0247-80C3-1F96142A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Opdracht match de reacties met enzymklassen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4343CB-0559-604E-97CA-2B438F47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726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E773D9-C416-4E0F-83A6-7B413609CDEE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>
                <a:cs typeface="Arial"/>
              </a:rPr>
              <a:t>Voorbeeld </a:t>
            </a:r>
            <a:r>
              <a:rPr lang="nl-NL" sz="4000" b="1" err="1">
                <a:cs typeface="Arial"/>
              </a:rPr>
              <a:t>oxidoreductase</a:t>
            </a:r>
            <a:endParaRPr lang="nl-NL" sz="4000" b="1">
              <a:cs typeface="Arial"/>
            </a:endParaRPr>
          </a:p>
        </p:txBody>
      </p:sp>
      <p:pic>
        <p:nvPicPr>
          <p:cNvPr id="5" name="Tijdelijke aanduiding voor inhoud 5">
            <a:extLst>
              <a:ext uri="{FF2B5EF4-FFF2-40B4-BE49-F238E27FC236}">
                <a16:creationId xmlns:a16="http://schemas.microsoft.com/office/drawing/2014/main" id="{A6B4910E-991C-4268-8E5C-E756A117E8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67" y="1673731"/>
            <a:ext cx="5005785" cy="2554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Bijschrift met afgeronde rechthoek 3"/>
          <p:cNvSpPr/>
          <p:nvPr/>
        </p:nvSpPr>
        <p:spPr>
          <a:xfrm>
            <a:off x="3800132" y="3499339"/>
            <a:ext cx="5091822" cy="3358663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781887 h 1934704"/>
              <a:gd name="connsiteX1" fmla="*/ 230569 w 4880806"/>
              <a:gd name="connsiteY1" fmla="*/ 551318 h 1934704"/>
              <a:gd name="connsiteX2" fmla="*/ 1077238 w 4880806"/>
              <a:gd name="connsiteY2" fmla="*/ 568903 h 1934704"/>
              <a:gd name="connsiteX3" fmla="*/ 1373865 w 4880806"/>
              <a:gd name="connsiteY3" fmla="*/ 0 h 1934704"/>
              <a:gd name="connsiteX4" fmla="*/ 1594054 w 4880806"/>
              <a:gd name="connsiteY4" fmla="*/ 551318 h 1934704"/>
              <a:gd name="connsiteX5" fmla="*/ 4650237 w 4880806"/>
              <a:gd name="connsiteY5" fmla="*/ 551318 h 1934704"/>
              <a:gd name="connsiteX6" fmla="*/ 4880806 w 4880806"/>
              <a:gd name="connsiteY6" fmla="*/ 781887 h 1934704"/>
              <a:gd name="connsiteX7" fmla="*/ 4880806 w 4880806"/>
              <a:gd name="connsiteY7" fmla="*/ 781882 h 1934704"/>
              <a:gd name="connsiteX8" fmla="*/ 4880806 w 4880806"/>
              <a:gd name="connsiteY8" fmla="*/ 781882 h 1934704"/>
              <a:gd name="connsiteX9" fmla="*/ 4880806 w 4880806"/>
              <a:gd name="connsiteY9" fmla="*/ 1127729 h 1934704"/>
              <a:gd name="connsiteX10" fmla="*/ 4880806 w 4880806"/>
              <a:gd name="connsiteY10" fmla="*/ 1704135 h 1934704"/>
              <a:gd name="connsiteX11" fmla="*/ 4650237 w 4880806"/>
              <a:gd name="connsiteY11" fmla="*/ 1934704 h 1934704"/>
              <a:gd name="connsiteX12" fmla="*/ 2033669 w 4880806"/>
              <a:gd name="connsiteY12" fmla="*/ 1934704 h 1934704"/>
              <a:gd name="connsiteX13" fmla="*/ 813468 w 4880806"/>
              <a:gd name="connsiteY13" fmla="*/ 1934704 h 1934704"/>
              <a:gd name="connsiteX14" fmla="*/ 813468 w 4880806"/>
              <a:gd name="connsiteY14" fmla="*/ 1934704 h 1934704"/>
              <a:gd name="connsiteX15" fmla="*/ 230569 w 4880806"/>
              <a:gd name="connsiteY15" fmla="*/ 1934704 h 1934704"/>
              <a:gd name="connsiteX16" fmla="*/ 0 w 4880806"/>
              <a:gd name="connsiteY16" fmla="*/ 1704135 h 1934704"/>
              <a:gd name="connsiteX17" fmla="*/ 0 w 4880806"/>
              <a:gd name="connsiteY17" fmla="*/ 1127729 h 1934704"/>
              <a:gd name="connsiteX18" fmla="*/ 0 w 4880806"/>
              <a:gd name="connsiteY18" fmla="*/ 781882 h 1934704"/>
              <a:gd name="connsiteX19" fmla="*/ 0 w 4880806"/>
              <a:gd name="connsiteY19" fmla="*/ 781882 h 1934704"/>
              <a:gd name="connsiteX20" fmla="*/ 0 w 4880806"/>
              <a:gd name="connsiteY20" fmla="*/ 781887 h 193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1934704">
                <a:moveTo>
                  <a:pt x="0" y="781887"/>
                </a:moveTo>
                <a:cubicBezTo>
                  <a:pt x="0" y="654547"/>
                  <a:pt x="103229" y="551318"/>
                  <a:pt x="230569" y="551318"/>
                </a:cubicBezTo>
                <a:lnTo>
                  <a:pt x="1077238" y="568903"/>
                </a:lnTo>
                <a:lnTo>
                  <a:pt x="1373865" y="0"/>
                </a:lnTo>
                <a:lnTo>
                  <a:pt x="1594054" y="551318"/>
                </a:lnTo>
                <a:lnTo>
                  <a:pt x="4650237" y="551318"/>
                </a:lnTo>
                <a:cubicBezTo>
                  <a:pt x="4777577" y="551318"/>
                  <a:pt x="4880806" y="654547"/>
                  <a:pt x="4880806" y="781887"/>
                </a:cubicBezTo>
                <a:lnTo>
                  <a:pt x="4880806" y="781882"/>
                </a:lnTo>
                <a:lnTo>
                  <a:pt x="4880806" y="781882"/>
                </a:lnTo>
                <a:lnTo>
                  <a:pt x="4880806" y="1127729"/>
                </a:lnTo>
                <a:lnTo>
                  <a:pt x="4880806" y="1704135"/>
                </a:lnTo>
                <a:cubicBezTo>
                  <a:pt x="4880806" y="1831475"/>
                  <a:pt x="4777577" y="1934704"/>
                  <a:pt x="4650237" y="1934704"/>
                </a:cubicBezTo>
                <a:lnTo>
                  <a:pt x="2033669" y="1934704"/>
                </a:lnTo>
                <a:lnTo>
                  <a:pt x="813468" y="1934704"/>
                </a:lnTo>
                <a:lnTo>
                  <a:pt x="813468" y="1934704"/>
                </a:lnTo>
                <a:lnTo>
                  <a:pt x="230569" y="1934704"/>
                </a:lnTo>
                <a:cubicBezTo>
                  <a:pt x="103229" y="1934704"/>
                  <a:pt x="0" y="1831475"/>
                  <a:pt x="0" y="1704135"/>
                </a:cubicBezTo>
                <a:lnTo>
                  <a:pt x="0" y="1127729"/>
                </a:lnTo>
                <a:lnTo>
                  <a:pt x="0" y="781882"/>
                </a:lnTo>
                <a:lnTo>
                  <a:pt x="0" y="781882"/>
                </a:lnTo>
                <a:lnTo>
                  <a:pt x="0" y="78188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/>
          <p:cNvSpPr txBox="1"/>
          <p:nvPr/>
        </p:nvSpPr>
        <p:spPr>
          <a:xfrm>
            <a:off x="3893008" y="4584936"/>
            <a:ext cx="50918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solidFill>
                  <a:srgbClr val="0070C0"/>
                </a:solidFill>
              </a:rPr>
              <a:t>Redoxreactie! </a:t>
            </a:r>
            <a:r>
              <a:rPr lang="nl-NL" sz="2400" b="1" err="1">
                <a:solidFill>
                  <a:srgbClr val="0070C0"/>
                </a:solidFill>
              </a:rPr>
              <a:t>Pyruvaat</a:t>
            </a:r>
            <a:r>
              <a:rPr lang="nl-NL" sz="2400" b="1">
                <a:solidFill>
                  <a:srgbClr val="0070C0"/>
                </a:solidFill>
              </a:rPr>
              <a:t> wordt gereduceerd tot lactaat, NADH wordt geoxideerd tot NAD</a:t>
            </a:r>
            <a:r>
              <a:rPr lang="nl-NL" sz="2400" b="1" baseline="30000">
                <a:solidFill>
                  <a:srgbClr val="0070C0"/>
                </a:solidFill>
              </a:rPr>
              <a:t>+.</a:t>
            </a:r>
          </a:p>
          <a:p>
            <a:endParaRPr lang="nl-NL" sz="2400" b="1" baseline="30000">
              <a:solidFill>
                <a:srgbClr val="0070C0"/>
              </a:solidFill>
            </a:endParaRPr>
          </a:p>
          <a:p>
            <a:r>
              <a:rPr lang="nl-NL" sz="2400" b="1" err="1">
                <a:solidFill>
                  <a:srgbClr val="0070C0"/>
                </a:solidFill>
              </a:rPr>
              <a:t>Dehydrogenases</a:t>
            </a:r>
            <a:r>
              <a:rPr lang="nl-NL" sz="2400" b="1">
                <a:solidFill>
                  <a:srgbClr val="0070C0"/>
                </a:solidFill>
              </a:rPr>
              <a:t> zijn voorbeelden van </a:t>
            </a:r>
            <a:r>
              <a:rPr lang="nl-NL" sz="2400" b="1" err="1">
                <a:solidFill>
                  <a:srgbClr val="0070C0"/>
                </a:solidFill>
              </a:rPr>
              <a:t>oxdoreductases</a:t>
            </a:r>
            <a:endParaRPr lang="nl-NL" sz="2400" b="1">
              <a:solidFill>
                <a:srgbClr val="0070C0"/>
              </a:solidFill>
            </a:endParaRPr>
          </a:p>
          <a:p>
            <a:endParaRPr lang="nl-NL" sz="2400" b="1" baseline="30000">
              <a:solidFill>
                <a:schemeClr val="bg1"/>
              </a:solidFill>
            </a:endParaRPr>
          </a:p>
          <a:p>
            <a:endParaRPr lang="nl-NL" sz="2400" b="1" baseline="30000">
              <a:solidFill>
                <a:schemeClr val="bg1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834561" y="1150511"/>
            <a:ext cx="4049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>
                <a:solidFill>
                  <a:srgbClr val="00B05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17332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1CE2F9-43F8-49AB-8E6D-D7329DC911F6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>
                <a:cs typeface="Arial"/>
              </a:rPr>
              <a:t>Voorbeeld </a:t>
            </a:r>
            <a:r>
              <a:rPr lang="nl-NL" sz="4000" b="1" err="1">
                <a:cs typeface="Arial"/>
              </a:rPr>
              <a:t>hydrolase</a:t>
            </a:r>
            <a:endParaRPr lang="nl-NL" sz="4000" b="1">
              <a:cs typeface="Arial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768606"/>
          </a:xfrm>
        </p:spPr>
        <p:txBody>
          <a:bodyPr/>
          <a:lstStyle/>
          <a:p>
            <a:endParaRPr lang="en-GB"/>
          </a:p>
        </p:txBody>
      </p:sp>
      <p:pic>
        <p:nvPicPr>
          <p:cNvPr id="7" name="Afbeelding 1">
            <a:extLst>
              <a:ext uri="{FF2B5EF4-FFF2-40B4-BE49-F238E27FC236}">
                <a16:creationId xmlns:a16="http://schemas.microsoft.com/office/drawing/2014/main" id="{C3CC0B2A-885E-4629-BBE2-3C0191AAE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2712595"/>
            <a:ext cx="7389882" cy="2396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Bijschrift met afgeronde rechthoek 3"/>
          <p:cNvSpPr/>
          <p:nvPr/>
        </p:nvSpPr>
        <p:spPr>
          <a:xfrm>
            <a:off x="4226494" y="3910812"/>
            <a:ext cx="4176726" cy="2076084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017291">
                <a:moveTo>
                  <a:pt x="0" y="1864474"/>
                </a:moveTo>
                <a:cubicBezTo>
                  <a:pt x="0" y="1737134"/>
                  <a:pt x="103229" y="1633905"/>
                  <a:pt x="230569" y="1633905"/>
                </a:cubicBezTo>
                <a:lnTo>
                  <a:pt x="1077238" y="1651490"/>
                </a:lnTo>
                <a:lnTo>
                  <a:pt x="1698768" y="0"/>
                </a:lnTo>
                <a:lnTo>
                  <a:pt x="1594054" y="1633905"/>
                </a:lnTo>
                <a:lnTo>
                  <a:pt x="4650237" y="1633905"/>
                </a:lnTo>
                <a:cubicBezTo>
                  <a:pt x="4777577" y="1633905"/>
                  <a:pt x="4880806" y="1737134"/>
                  <a:pt x="4880806" y="1864474"/>
                </a:cubicBezTo>
                <a:lnTo>
                  <a:pt x="4880806" y="1864469"/>
                </a:lnTo>
                <a:lnTo>
                  <a:pt x="4880806" y="1864469"/>
                </a:lnTo>
                <a:lnTo>
                  <a:pt x="4880806" y="2210316"/>
                </a:lnTo>
                <a:lnTo>
                  <a:pt x="4880806" y="2786722"/>
                </a:lnTo>
                <a:cubicBezTo>
                  <a:pt x="4880806" y="2914062"/>
                  <a:pt x="4777577" y="3017291"/>
                  <a:pt x="4650237" y="3017291"/>
                </a:cubicBezTo>
                <a:lnTo>
                  <a:pt x="2033669" y="3017291"/>
                </a:lnTo>
                <a:lnTo>
                  <a:pt x="813468" y="3017291"/>
                </a:lnTo>
                <a:lnTo>
                  <a:pt x="813468" y="3017291"/>
                </a:lnTo>
                <a:lnTo>
                  <a:pt x="230569" y="3017291"/>
                </a:lnTo>
                <a:cubicBezTo>
                  <a:pt x="103229" y="3017291"/>
                  <a:pt x="0" y="2914062"/>
                  <a:pt x="0" y="2786722"/>
                </a:cubicBezTo>
                <a:lnTo>
                  <a:pt x="0" y="2210316"/>
                </a:lnTo>
                <a:lnTo>
                  <a:pt x="0" y="1864469"/>
                </a:lnTo>
                <a:lnTo>
                  <a:pt x="0" y="1864469"/>
                </a:lnTo>
                <a:lnTo>
                  <a:pt x="0" y="186447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/>
        </p:nvSpPr>
        <p:spPr>
          <a:xfrm>
            <a:off x="4226494" y="5101673"/>
            <a:ext cx="4269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solidFill>
                  <a:srgbClr val="0070C0"/>
                </a:solidFill>
              </a:rPr>
              <a:t>Lactose wordt gesplitst en</a:t>
            </a:r>
          </a:p>
          <a:p>
            <a:r>
              <a:rPr lang="nl-NL" sz="2400" b="1">
                <a:solidFill>
                  <a:srgbClr val="0070C0"/>
                </a:solidFill>
              </a:rPr>
              <a:t> er wordt H</a:t>
            </a:r>
            <a:r>
              <a:rPr lang="nl-NL" sz="2400" b="1" baseline="-25000">
                <a:solidFill>
                  <a:srgbClr val="0070C0"/>
                </a:solidFill>
              </a:rPr>
              <a:t>2</a:t>
            </a:r>
            <a:r>
              <a:rPr lang="nl-NL" sz="2400" b="1">
                <a:solidFill>
                  <a:srgbClr val="0070C0"/>
                </a:solidFill>
              </a:rPr>
              <a:t>O gebruikt.</a:t>
            </a:r>
            <a:endParaRPr lang="nl-NL" sz="2400" b="1" baseline="30000">
              <a:solidFill>
                <a:srgbClr val="0070C0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1796060" y="1072460"/>
            <a:ext cx="4049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>
                <a:solidFill>
                  <a:srgbClr val="00B05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5488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3A4ABEF-FCCC-2148-B5BA-0F19971CA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772" b="51079"/>
          <a:stretch/>
        </p:blipFill>
        <p:spPr>
          <a:xfrm>
            <a:off x="3258093" y="2116183"/>
            <a:ext cx="5290458" cy="300554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45A885-48DC-4102-88E9-459240B510C6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>
                <a:cs typeface="Arial"/>
              </a:rPr>
              <a:t>Voorbeeld </a:t>
            </a:r>
            <a:r>
              <a:rPr lang="nl-NL" sz="4000" b="1" err="1">
                <a:cs typeface="Arial"/>
              </a:rPr>
              <a:t>lyase</a:t>
            </a:r>
            <a:endParaRPr lang="nl-NL" sz="4000" b="1">
              <a:cs typeface="Arial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5331993" y="1544141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err="1"/>
              <a:t>Fumarase</a:t>
            </a:r>
            <a:endParaRPr lang="nl-NL" sz="2400"/>
          </a:p>
        </p:txBody>
      </p:sp>
      <p:sp>
        <p:nvSpPr>
          <p:cNvPr id="6" name="Bijschrift met afgeronde rechthoek 3"/>
          <p:cNvSpPr/>
          <p:nvPr/>
        </p:nvSpPr>
        <p:spPr>
          <a:xfrm>
            <a:off x="4507848" y="3368527"/>
            <a:ext cx="4454445" cy="3322856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017291">
                <a:moveTo>
                  <a:pt x="0" y="1864474"/>
                </a:moveTo>
                <a:cubicBezTo>
                  <a:pt x="0" y="1737134"/>
                  <a:pt x="103229" y="1633905"/>
                  <a:pt x="230569" y="1633905"/>
                </a:cubicBezTo>
                <a:lnTo>
                  <a:pt x="1077238" y="1651490"/>
                </a:lnTo>
                <a:lnTo>
                  <a:pt x="1698768" y="0"/>
                </a:lnTo>
                <a:lnTo>
                  <a:pt x="1594054" y="1633905"/>
                </a:lnTo>
                <a:lnTo>
                  <a:pt x="4650237" y="1633905"/>
                </a:lnTo>
                <a:cubicBezTo>
                  <a:pt x="4777577" y="1633905"/>
                  <a:pt x="4880806" y="1737134"/>
                  <a:pt x="4880806" y="1864474"/>
                </a:cubicBezTo>
                <a:lnTo>
                  <a:pt x="4880806" y="1864469"/>
                </a:lnTo>
                <a:lnTo>
                  <a:pt x="4880806" y="1864469"/>
                </a:lnTo>
                <a:lnTo>
                  <a:pt x="4880806" y="2210316"/>
                </a:lnTo>
                <a:lnTo>
                  <a:pt x="4880806" y="2786722"/>
                </a:lnTo>
                <a:cubicBezTo>
                  <a:pt x="4880806" y="2914062"/>
                  <a:pt x="4777577" y="3017291"/>
                  <a:pt x="4650237" y="3017291"/>
                </a:cubicBezTo>
                <a:lnTo>
                  <a:pt x="2033669" y="3017291"/>
                </a:lnTo>
                <a:lnTo>
                  <a:pt x="813468" y="3017291"/>
                </a:lnTo>
                <a:lnTo>
                  <a:pt x="813468" y="3017291"/>
                </a:lnTo>
                <a:lnTo>
                  <a:pt x="230569" y="3017291"/>
                </a:lnTo>
                <a:cubicBezTo>
                  <a:pt x="103229" y="3017291"/>
                  <a:pt x="0" y="2914062"/>
                  <a:pt x="0" y="2786722"/>
                </a:cubicBezTo>
                <a:lnTo>
                  <a:pt x="0" y="2210316"/>
                </a:lnTo>
                <a:lnTo>
                  <a:pt x="0" y="1864469"/>
                </a:lnTo>
                <a:lnTo>
                  <a:pt x="0" y="1864469"/>
                </a:lnTo>
                <a:lnTo>
                  <a:pt x="0" y="186447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4674399" y="5121723"/>
            <a:ext cx="4454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solidFill>
                  <a:srgbClr val="0070C0"/>
                </a:solidFill>
              </a:rPr>
              <a:t>H</a:t>
            </a:r>
            <a:r>
              <a:rPr lang="nl-NL" sz="2400" b="1" baseline="-25000">
                <a:solidFill>
                  <a:srgbClr val="0070C0"/>
                </a:solidFill>
              </a:rPr>
              <a:t>2</a:t>
            </a:r>
            <a:r>
              <a:rPr lang="nl-NL" sz="2400" b="1">
                <a:solidFill>
                  <a:srgbClr val="0070C0"/>
                </a:solidFill>
              </a:rPr>
              <a:t>O wordt toegevoegd (aan de dubbele binding) </a:t>
            </a:r>
            <a:r>
              <a:rPr lang="nl-NL" sz="2400" b="1" err="1">
                <a:solidFill>
                  <a:srgbClr val="0070C0"/>
                </a:solidFill>
              </a:rPr>
              <a:t>Fumaraat</a:t>
            </a:r>
            <a:r>
              <a:rPr lang="nl-NL" sz="2400" b="1">
                <a:solidFill>
                  <a:srgbClr val="0070C0"/>
                </a:solidFill>
              </a:rPr>
              <a:t> wordt </a:t>
            </a:r>
            <a:r>
              <a:rPr lang="nl-NL" sz="2400" b="1" u="sng">
                <a:solidFill>
                  <a:srgbClr val="0070C0"/>
                </a:solidFill>
              </a:rPr>
              <a:t>niet</a:t>
            </a:r>
            <a:r>
              <a:rPr lang="nl-NL" sz="2400" b="1">
                <a:solidFill>
                  <a:srgbClr val="0070C0"/>
                </a:solidFill>
              </a:rPr>
              <a:t> gesplitst.</a:t>
            </a:r>
            <a:endParaRPr lang="nl-NL" sz="2400" b="1" baseline="30000">
              <a:solidFill>
                <a:srgbClr val="0070C0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1820001" y="1251752"/>
            <a:ext cx="4049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>
                <a:solidFill>
                  <a:srgbClr val="00B05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3400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1">
            <a:extLst>
              <a:ext uri="{FF2B5EF4-FFF2-40B4-BE49-F238E27FC236}">
                <a16:creationId xmlns:a16="http://schemas.microsoft.com/office/drawing/2014/main" id="{AD483AB2-0C3B-45E2-9794-66C1939EF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05" y="1649564"/>
            <a:ext cx="7590982" cy="2971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828672-A7E9-4A9B-9257-F3E6CD1044DB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>
                <a:cs typeface="Arial"/>
              </a:rPr>
              <a:t>Voorbeeld </a:t>
            </a:r>
            <a:r>
              <a:rPr lang="nl-NL" sz="4000" b="1" err="1">
                <a:cs typeface="Arial"/>
              </a:rPr>
              <a:t>isomerase</a:t>
            </a:r>
            <a:endParaRPr lang="nl-NL" sz="4000" b="1">
              <a:cs typeface="Arial"/>
            </a:endParaRPr>
          </a:p>
        </p:txBody>
      </p:sp>
      <p:sp>
        <p:nvSpPr>
          <p:cNvPr id="4" name="Bijschrift met afgeronde rechthoek 3"/>
          <p:cNvSpPr/>
          <p:nvPr/>
        </p:nvSpPr>
        <p:spPr>
          <a:xfrm>
            <a:off x="4156156" y="4332625"/>
            <a:ext cx="4454445" cy="2293719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395584 h 2548401"/>
              <a:gd name="connsiteX1" fmla="*/ 230569 w 4880806"/>
              <a:gd name="connsiteY1" fmla="*/ 1165015 h 2548401"/>
              <a:gd name="connsiteX2" fmla="*/ 1077238 w 4880806"/>
              <a:gd name="connsiteY2" fmla="*/ 1182600 h 2548401"/>
              <a:gd name="connsiteX3" fmla="*/ 1583163 w 4880806"/>
              <a:gd name="connsiteY3" fmla="*/ 0 h 2548401"/>
              <a:gd name="connsiteX4" fmla="*/ 1594054 w 4880806"/>
              <a:gd name="connsiteY4" fmla="*/ 1165015 h 2548401"/>
              <a:gd name="connsiteX5" fmla="*/ 4650237 w 4880806"/>
              <a:gd name="connsiteY5" fmla="*/ 1165015 h 2548401"/>
              <a:gd name="connsiteX6" fmla="*/ 4880806 w 4880806"/>
              <a:gd name="connsiteY6" fmla="*/ 1395584 h 2548401"/>
              <a:gd name="connsiteX7" fmla="*/ 4880806 w 4880806"/>
              <a:gd name="connsiteY7" fmla="*/ 1395579 h 2548401"/>
              <a:gd name="connsiteX8" fmla="*/ 4880806 w 4880806"/>
              <a:gd name="connsiteY8" fmla="*/ 1395579 h 2548401"/>
              <a:gd name="connsiteX9" fmla="*/ 4880806 w 4880806"/>
              <a:gd name="connsiteY9" fmla="*/ 1741426 h 2548401"/>
              <a:gd name="connsiteX10" fmla="*/ 4880806 w 4880806"/>
              <a:gd name="connsiteY10" fmla="*/ 2317832 h 2548401"/>
              <a:gd name="connsiteX11" fmla="*/ 4650237 w 4880806"/>
              <a:gd name="connsiteY11" fmla="*/ 2548401 h 2548401"/>
              <a:gd name="connsiteX12" fmla="*/ 2033669 w 4880806"/>
              <a:gd name="connsiteY12" fmla="*/ 2548401 h 2548401"/>
              <a:gd name="connsiteX13" fmla="*/ 813468 w 4880806"/>
              <a:gd name="connsiteY13" fmla="*/ 2548401 h 2548401"/>
              <a:gd name="connsiteX14" fmla="*/ 813468 w 4880806"/>
              <a:gd name="connsiteY14" fmla="*/ 2548401 h 2548401"/>
              <a:gd name="connsiteX15" fmla="*/ 230569 w 4880806"/>
              <a:gd name="connsiteY15" fmla="*/ 2548401 h 2548401"/>
              <a:gd name="connsiteX16" fmla="*/ 0 w 4880806"/>
              <a:gd name="connsiteY16" fmla="*/ 2317832 h 2548401"/>
              <a:gd name="connsiteX17" fmla="*/ 0 w 4880806"/>
              <a:gd name="connsiteY17" fmla="*/ 1741426 h 2548401"/>
              <a:gd name="connsiteX18" fmla="*/ 0 w 4880806"/>
              <a:gd name="connsiteY18" fmla="*/ 1395579 h 2548401"/>
              <a:gd name="connsiteX19" fmla="*/ 0 w 4880806"/>
              <a:gd name="connsiteY19" fmla="*/ 1395579 h 2548401"/>
              <a:gd name="connsiteX20" fmla="*/ 0 w 4880806"/>
              <a:gd name="connsiteY20" fmla="*/ 1395584 h 25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2548401">
                <a:moveTo>
                  <a:pt x="0" y="1395584"/>
                </a:moveTo>
                <a:cubicBezTo>
                  <a:pt x="0" y="1268244"/>
                  <a:pt x="103229" y="1165015"/>
                  <a:pt x="230569" y="1165015"/>
                </a:cubicBezTo>
                <a:lnTo>
                  <a:pt x="1077238" y="1182600"/>
                </a:lnTo>
                <a:lnTo>
                  <a:pt x="1583163" y="0"/>
                </a:lnTo>
                <a:lnTo>
                  <a:pt x="1594054" y="1165015"/>
                </a:lnTo>
                <a:lnTo>
                  <a:pt x="4650237" y="1165015"/>
                </a:lnTo>
                <a:cubicBezTo>
                  <a:pt x="4777577" y="1165015"/>
                  <a:pt x="4880806" y="1268244"/>
                  <a:pt x="4880806" y="1395584"/>
                </a:cubicBezTo>
                <a:lnTo>
                  <a:pt x="4880806" y="1395579"/>
                </a:lnTo>
                <a:lnTo>
                  <a:pt x="4880806" y="1395579"/>
                </a:lnTo>
                <a:lnTo>
                  <a:pt x="4880806" y="1741426"/>
                </a:lnTo>
                <a:lnTo>
                  <a:pt x="4880806" y="2317832"/>
                </a:lnTo>
                <a:cubicBezTo>
                  <a:pt x="4880806" y="2445172"/>
                  <a:pt x="4777577" y="2548401"/>
                  <a:pt x="4650237" y="2548401"/>
                </a:cubicBezTo>
                <a:lnTo>
                  <a:pt x="2033669" y="2548401"/>
                </a:lnTo>
                <a:lnTo>
                  <a:pt x="813468" y="2548401"/>
                </a:lnTo>
                <a:lnTo>
                  <a:pt x="813468" y="2548401"/>
                </a:lnTo>
                <a:lnTo>
                  <a:pt x="230569" y="2548401"/>
                </a:lnTo>
                <a:cubicBezTo>
                  <a:pt x="103229" y="2548401"/>
                  <a:pt x="0" y="2445172"/>
                  <a:pt x="0" y="2317832"/>
                </a:cubicBezTo>
                <a:lnTo>
                  <a:pt x="0" y="1741426"/>
                </a:lnTo>
                <a:lnTo>
                  <a:pt x="0" y="1395579"/>
                </a:lnTo>
                <a:lnTo>
                  <a:pt x="0" y="1395579"/>
                </a:lnTo>
                <a:lnTo>
                  <a:pt x="0" y="139558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4496327" y="5426015"/>
            <a:ext cx="428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solidFill>
                  <a:srgbClr val="0070C0"/>
                </a:solidFill>
              </a:rPr>
              <a:t>Functionele groepen worden </a:t>
            </a:r>
            <a:r>
              <a:rPr lang="nl-NL" sz="2400" b="1" u="sng">
                <a:solidFill>
                  <a:srgbClr val="0070C0"/>
                </a:solidFill>
              </a:rPr>
              <a:t>binnen</a:t>
            </a:r>
            <a:r>
              <a:rPr lang="nl-NL" sz="2400" b="1">
                <a:solidFill>
                  <a:srgbClr val="0070C0"/>
                </a:solidFill>
              </a:rPr>
              <a:t> het molecuul verplaatst.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791631" y="1001985"/>
            <a:ext cx="4049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>
                <a:solidFill>
                  <a:srgbClr val="00B05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34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35B2796-C15E-0148-8868-BCE2E4024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8924" y="2287634"/>
            <a:ext cx="6497477" cy="289099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828672-A7E9-4A9B-9257-F3E6CD1044DB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>
                <a:cs typeface="Arial"/>
              </a:rPr>
              <a:t>Ander voorbeeld </a:t>
            </a:r>
            <a:r>
              <a:rPr lang="nl-NL" sz="4000" b="1" err="1">
                <a:cs typeface="Arial"/>
              </a:rPr>
              <a:t>isomerase</a:t>
            </a:r>
            <a:endParaRPr lang="nl-NL" sz="4000" b="1">
              <a:cs typeface="Arial"/>
            </a:endParaRPr>
          </a:p>
        </p:txBody>
      </p:sp>
      <p:sp>
        <p:nvSpPr>
          <p:cNvPr id="4" name="Bijschrift met afgeronde rechthoek 3"/>
          <p:cNvSpPr/>
          <p:nvPr/>
        </p:nvSpPr>
        <p:spPr>
          <a:xfrm>
            <a:off x="4507848" y="3368529"/>
            <a:ext cx="4454445" cy="2890991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017291">
                <a:moveTo>
                  <a:pt x="0" y="1864474"/>
                </a:moveTo>
                <a:cubicBezTo>
                  <a:pt x="0" y="1737134"/>
                  <a:pt x="103229" y="1633905"/>
                  <a:pt x="230569" y="1633905"/>
                </a:cubicBezTo>
                <a:lnTo>
                  <a:pt x="1077238" y="1651490"/>
                </a:lnTo>
                <a:lnTo>
                  <a:pt x="1698768" y="0"/>
                </a:lnTo>
                <a:lnTo>
                  <a:pt x="1594054" y="1633905"/>
                </a:lnTo>
                <a:lnTo>
                  <a:pt x="4650237" y="1633905"/>
                </a:lnTo>
                <a:cubicBezTo>
                  <a:pt x="4777577" y="1633905"/>
                  <a:pt x="4880806" y="1737134"/>
                  <a:pt x="4880806" y="1864474"/>
                </a:cubicBezTo>
                <a:lnTo>
                  <a:pt x="4880806" y="1864469"/>
                </a:lnTo>
                <a:lnTo>
                  <a:pt x="4880806" y="1864469"/>
                </a:lnTo>
                <a:lnTo>
                  <a:pt x="4880806" y="2210316"/>
                </a:lnTo>
                <a:lnTo>
                  <a:pt x="4880806" y="2786722"/>
                </a:lnTo>
                <a:cubicBezTo>
                  <a:pt x="4880806" y="2914062"/>
                  <a:pt x="4777577" y="3017291"/>
                  <a:pt x="4650237" y="3017291"/>
                </a:cubicBezTo>
                <a:lnTo>
                  <a:pt x="2033669" y="3017291"/>
                </a:lnTo>
                <a:lnTo>
                  <a:pt x="813468" y="3017291"/>
                </a:lnTo>
                <a:lnTo>
                  <a:pt x="813468" y="3017291"/>
                </a:lnTo>
                <a:lnTo>
                  <a:pt x="230569" y="3017291"/>
                </a:lnTo>
                <a:cubicBezTo>
                  <a:pt x="103229" y="3017291"/>
                  <a:pt x="0" y="2914062"/>
                  <a:pt x="0" y="2786722"/>
                </a:cubicBezTo>
                <a:lnTo>
                  <a:pt x="0" y="2210316"/>
                </a:lnTo>
                <a:lnTo>
                  <a:pt x="0" y="1864469"/>
                </a:lnTo>
                <a:lnTo>
                  <a:pt x="0" y="1864469"/>
                </a:lnTo>
                <a:lnTo>
                  <a:pt x="0" y="186447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4674398" y="4998632"/>
            <a:ext cx="428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solidFill>
                  <a:srgbClr val="0070C0"/>
                </a:solidFill>
              </a:rPr>
              <a:t>Functionele groepen worden </a:t>
            </a:r>
            <a:r>
              <a:rPr lang="nl-NL" sz="2400" b="1" u="sng">
                <a:solidFill>
                  <a:srgbClr val="0070C0"/>
                </a:solidFill>
              </a:rPr>
              <a:t>binnen</a:t>
            </a:r>
            <a:r>
              <a:rPr lang="nl-NL" sz="2400" b="1">
                <a:solidFill>
                  <a:srgbClr val="0070C0"/>
                </a:solidFill>
              </a:rPr>
              <a:t> het molecuul verplaatst.</a:t>
            </a:r>
          </a:p>
        </p:txBody>
      </p:sp>
    </p:spTree>
    <p:extLst>
      <p:ext uri="{BB962C8B-B14F-4D97-AF65-F5344CB8AC3E}">
        <p14:creationId xmlns:p14="http://schemas.microsoft.com/office/powerpoint/2010/main" val="39504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36B922-A918-4CA5-B93E-2523B6A58991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>
                <a:cs typeface="Arial"/>
              </a:rPr>
              <a:t>Voorbeeld </a:t>
            </a:r>
            <a:r>
              <a:rPr lang="nl-NL" sz="4000" b="1" err="1">
                <a:cs typeface="Arial"/>
              </a:rPr>
              <a:t>ligase</a:t>
            </a:r>
            <a:endParaRPr lang="nl-NL" sz="4000" b="1">
              <a:cs typeface="Arial"/>
            </a:endParaRPr>
          </a:p>
        </p:txBody>
      </p:sp>
      <p:sp>
        <p:nvSpPr>
          <p:cNvPr id="4" name="Bijschrift met afgeronde rechthoek 3"/>
          <p:cNvSpPr/>
          <p:nvPr/>
        </p:nvSpPr>
        <p:spPr>
          <a:xfrm>
            <a:off x="4507848" y="3368527"/>
            <a:ext cx="4454445" cy="3322855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017291">
                <a:moveTo>
                  <a:pt x="0" y="1864474"/>
                </a:moveTo>
                <a:cubicBezTo>
                  <a:pt x="0" y="1737134"/>
                  <a:pt x="103229" y="1633905"/>
                  <a:pt x="230569" y="1633905"/>
                </a:cubicBezTo>
                <a:lnTo>
                  <a:pt x="1077238" y="1651490"/>
                </a:lnTo>
                <a:lnTo>
                  <a:pt x="1698768" y="0"/>
                </a:lnTo>
                <a:lnTo>
                  <a:pt x="1594054" y="1633905"/>
                </a:lnTo>
                <a:lnTo>
                  <a:pt x="4650237" y="1633905"/>
                </a:lnTo>
                <a:cubicBezTo>
                  <a:pt x="4777577" y="1633905"/>
                  <a:pt x="4880806" y="1737134"/>
                  <a:pt x="4880806" y="1864474"/>
                </a:cubicBezTo>
                <a:lnTo>
                  <a:pt x="4880806" y="1864469"/>
                </a:lnTo>
                <a:lnTo>
                  <a:pt x="4880806" y="1864469"/>
                </a:lnTo>
                <a:lnTo>
                  <a:pt x="4880806" y="2210316"/>
                </a:lnTo>
                <a:lnTo>
                  <a:pt x="4880806" y="2786722"/>
                </a:lnTo>
                <a:cubicBezTo>
                  <a:pt x="4880806" y="2914062"/>
                  <a:pt x="4777577" y="3017291"/>
                  <a:pt x="4650237" y="3017291"/>
                </a:cubicBezTo>
                <a:lnTo>
                  <a:pt x="2033669" y="3017291"/>
                </a:lnTo>
                <a:lnTo>
                  <a:pt x="813468" y="3017291"/>
                </a:lnTo>
                <a:lnTo>
                  <a:pt x="813468" y="3017291"/>
                </a:lnTo>
                <a:lnTo>
                  <a:pt x="230569" y="3017291"/>
                </a:lnTo>
                <a:cubicBezTo>
                  <a:pt x="103229" y="3017291"/>
                  <a:pt x="0" y="2914062"/>
                  <a:pt x="0" y="2786722"/>
                </a:cubicBezTo>
                <a:lnTo>
                  <a:pt x="0" y="2210316"/>
                </a:lnTo>
                <a:lnTo>
                  <a:pt x="0" y="1864469"/>
                </a:lnTo>
                <a:lnTo>
                  <a:pt x="0" y="1864469"/>
                </a:lnTo>
                <a:lnTo>
                  <a:pt x="0" y="186447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4674399" y="5121723"/>
            <a:ext cx="428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solidFill>
                  <a:srgbClr val="0070C0"/>
                </a:solidFill>
              </a:rPr>
              <a:t>Twee moleculen (GAP en DHAP) worden met elkaar verbonden. </a:t>
            </a:r>
            <a:endParaRPr lang="nl-NL" sz="2400" b="1" baseline="30000">
              <a:solidFill>
                <a:srgbClr val="0070C0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1766436" y="1191453"/>
            <a:ext cx="4049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>
                <a:solidFill>
                  <a:srgbClr val="00B050"/>
                </a:solidFill>
              </a:rPr>
              <a:t>D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501B328-F97F-2941-8790-A7D491C5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385" y="1350327"/>
            <a:ext cx="6083615" cy="35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958CBA0-EF97-8E4B-9C34-E5A131844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1424" y="2374601"/>
            <a:ext cx="8298995" cy="1901853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36B922-A918-4CA5-B93E-2523B6A58991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>
                <a:cs typeface="Arial"/>
              </a:rPr>
              <a:t>Ander voorbeeld </a:t>
            </a:r>
            <a:r>
              <a:rPr lang="nl-NL" sz="4000" b="1" err="1">
                <a:cs typeface="Arial"/>
              </a:rPr>
              <a:t>ligase</a:t>
            </a:r>
            <a:endParaRPr lang="nl-NL" sz="4000" b="1">
              <a:cs typeface="Arial"/>
            </a:endParaRPr>
          </a:p>
        </p:txBody>
      </p:sp>
      <p:sp>
        <p:nvSpPr>
          <p:cNvPr id="4" name="Bijschrift met afgeronde rechthoek 3"/>
          <p:cNvSpPr/>
          <p:nvPr/>
        </p:nvSpPr>
        <p:spPr>
          <a:xfrm>
            <a:off x="4507848" y="3368528"/>
            <a:ext cx="4454445" cy="3085026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017291">
                <a:moveTo>
                  <a:pt x="0" y="1864474"/>
                </a:moveTo>
                <a:cubicBezTo>
                  <a:pt x="0" y="1737134"/>
                  <a:pt x="103229" y="1633905"/>
                  <a:pt x="230569" y="1633905"/>
                </a:cubicBezTo>
                <a:lnTo>
                  <a:pt x="1077238" y="1651490"/>
                </a:lnTo>
                <a:lnTo>
                  <a:pt x="1698768" y="0"/>
                </a:lnTo>
                <a:lnTo>
                  <a:pt x="1594054" y="1633905"/>
                </a:lnTo>
                <a:lnTo>
                  <a:pt x="4650237" y="1633905"/>
                </a:lnTo>
                <a:cubicBezTo>
                  <a:pt x="4777577" y="1633905"/>
                  <a:pt x="4880806" y="1737134"/>
                  <a:pt x="4880806" y="1864474"/>
                </a:cubicBezTo>
                <a:lnTo>
                  <a:pt x="4880806" y="1864469"/>
                </a:lnTo>
                <a:lnTo>
                  <a:pt x="4880806" y="1864469"/>
                </a:lnTo>
                <a:lnTo>
                  <a:pt x="4880806" y="2210316"/>
                </a:lnTo>
                <a:lnTo>
                  <a:pt x="4880806" y="2786722"/>
                </a:lnTo>
                <a:cubicBezTo>
                  <a:pt x="4880806" y="2914062"/>
                  <a:pt x="4777577" y="3017291"/>
                  <a:pt x="4650237" y="3017291"/>
                </a:cubicBezTo>
                <a:lnTo>
                  <a:pt x="2033669" y="3017291"/>
                </a:lnTo>
                <a:lnTo>
                  <a:pt x="813468" y="3017291"/>
                </a:lnTo>
                <a:lnTo>
                  <a:pt x="813468" y="3017291"/>
                </a:lnTo>
                <a:lnTo>
                  <a:pt x="230569" y="3017291"/>
                </a:lnTo>
                <a:cubicBezTo>
                  <a:pt x="103229" y="3017291"/>
                  <a:pt x="0" y="2914062"/>
                  <a:pt x="0" y="2786722"/>
                </a:cubicBezTo>
                <a:lnTo>
                  <a:pt x="0" y="2210316"/>
                </a:lnTo>
                <a:lnTo>
                  <a:pt x="0" y="1864469"/>
                </a:lnTo>
                <a:lnTo>
                  <a:pt x="0" y="1864469"/>
                </a:lnTo>
                <a:lnTo>
                  <a:pt x="0" y="186447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4674399" y="5121724"/>
            <a:ext cx="4287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solidFill>
                  <a:srgbClr val="0070C0"/>
                </a:solidFill>
              </a:rPr>
              <a:t>Twee moleculen worden met elkaar verbonden. Energie komt van ATP.</a:t>
            </a:r>
            <a:endParaRPr lang="nl-NL" sz="2400" b="1" baseline="300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93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C8AF374-980D-407C-88C1-1C7225B8A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34" y="1330316"/>
            <a:ext cx="4920788" cy="2312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7146C55C-52C8-4784-8062-1049F9D66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35" y="3934047"/>
            <a:ext cx="6342933" cy="1834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Bijschrift met afgeronde rechthoek 3"/>
          <p:cNvSpPr/>
          <p:nvPr/>
        </p:nvSpPr>
        <p:spPr>
          <a:xfrm>
            <a:off x="3291036" y="4422682"/>
            <a:ext cx="5609928" cy="2243780"/>
          </a:xfrm>
          <a:custGeom>
            <a:avLst/>
            <a:gdLst>
              <a:gd name="connsiteX0" fmla="*/ 0 w 4880806"/>
              <a:gd name="connsiteY0" fmla="*/ 230569 h 1383386"/>
              <a:gd name="connsiteX1" fmla="*/ 230569 w 4880806"/>
              <a:gd name="connsiteY1" fmla="*/ 0 h 1383386"/>
              <a:gd name="connsiteX2" fmla="*/ 813468 w 4880806"/>
              <a:gd name="connsiteY2" fmla="*/ 0 h 1383386"/>
              <a:gd name="connsiteX3" fmla="*/ 1407576 w 4880806"/>
              <a:gd name="connsiteY3" fmla="*/ -895715 h 1383386"/>
              <a:gd name="connsiteX4" fmla="*/ 2033669 w 4880806"/>
              <a:gd name="connsiteY4" fmla="*/ 0 h 1383386"/>
              <a:gd name="connsiteX5" fmla="*/ 4650237 w 4880806"/>
              <a:gd name="connsiteY5" fmla="*/ 0 h 1383386"/>
              <a:gd name="connsiteX6" fmla="*/ 4880806 w 4880806"/>
              <a:gd name="connsiteY6" fmla="*/ 230569 h 1383386"/>
              <a:gd name="connsiteX7" fmla="*/ 4880806 w 4880806"/>
              <a:gd name="connsiteY7" fmla="*/ 230564 h 1383386"/>
              <a:gd name="connsiteX8" fmla="*/ 4880806 w 4880806"/>
              <a:gd name="connsiteY8" fmla="*/ 230564 h 1383386"/>
              <a:gd name="connsiteX9" fmla="*/ 4880806 w 4880806"/>
              <a:gd name="connsiteY9" fmla="*/ 576411 h 1383386"/>
              <a:gd name="connsiteX10" fmla="*/ 4880806 w 4880806"/>
              <a:gd name="connsiteY10" fmla="*/ 1152817 h 1383386"/>
              <a:gd name="connsiteX11" fmla="*/ 4650237 w 4880806"/>
              <a:gd name="connsiteY11" fmla="*/ 1383386 h 1383386"/>
              <a:gd name="connsiteX12" fmla="*/ 2033669 w 4880806"/>
              <a:gd name="connsiteY12" fmla="*/ 1383386 h 1383386"/>
              <a:gd name="connsiteX13" fmla="*/ 813468 w 4880806"/>
              <a:gd name="connsiteY13" fmla="*/ 1383386 h 1383386"/>
              <a:gd name="connsiteX14" fmla="*/ 813468 w 4880806"/>
              <a:gd name="connsiteY14" fmla="*/ 1383386 h 1383386"/>
              <a:gd name="connsiteX15" fmla="*/ 230569 w 4880806"/>
              <a:gd name="connsiteY15" fmla="*/ 1383386 h 1383386"/>
              <a:gd name="connsiteX16" fmla="*/ 0 w 4880806"/>
              <a:gd name="connsiteY16" fmla="*/ 1152817 h 1383386"/>
              <a:gd name="connsiteX17" fmla="*/ 0 w 4880806"/>
              <a:gd name="connsiteY17" fmla="*/ 576411 h 1383386"/>
              <a:gd name="connsiteX18" fmla="*/ 0 w 4880806"/>
              <a:gd name="connsiteY18" fmla="*/ 230564 h 1383386"/>
              <a:gd name="connsiteX19" fmla="*/ 0 w 4880806"/>
              <a:gd name="connsiteY19" fmla="*/ 230564 h 1383386"/>
              <a:gd name="connsiteX20" fmla="*/ 0 w 4880806"/>
              <a:gd name="connsiteY20" fmla="*/ 230569 h 1383386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2033669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126284 h 2279101"/>
              <a:gd name="connsiteX1" fmla="*/ 230569 w 4880806"/>
              <a:gd name="connsiteY1" fmla="*/ 895715 h 2279101"/>
              <a:gd name="connsiteX2" fmla="*/ 1077238 w 4880806"/>
              <a:gd name="connsiteY2" fmla="*/ 913300 h 2279101"/>
              <a:gd name="connsiteX3" fmla="*/ 1407576 w 4880806"/>
              <a:gd name="connsiteY3" fmla="*/ 0 h 2279101"/>
              <a:gd name="connsiteX4" fmla="*/ 1594054 w 4880806"/>
              <a:gd name="connsiteY4" fmla="*/ 895715 h 2279101"/>
              <a:gd name="connsiteX5" fmla="*/ 4650237 w 4880806"/>
              <a:gd name="connsiteY5" fmla="*/ 895715 h 2279101"/>
              <a:gd name="connsiteX6" fmla="*/ 4880806 w 4880806"/>
              <a:gd name="connsiteY6" fmla="*/ 1126284 h 2279101"/>
              <a:gd name="connsiteX7" fmla="*/ 4880806 w 4880806"/>
              <a:gd name="connsiteY7" fmla="*/ 1126279 h 2279101"/>
              <a:gd name="connsiteX8" fmla="*/ 4880806 w 4880806"/>
              <a:gd name="connsiteY8" fmla="*/ 1126279 h 2279101"/>
              <a:gd name="connsiteX9" fmla="*/ 4880806 w 4880806"/>
              <a:gd name="connsiteY9" fmla="*/ 1472126 h 2279101"/>
              <a:gd name="connsiteX10" fmla="*/ 4880806 w 4880806"/>
              <a:gd name="connsiteY10" fmla="*/ 2048532 h 2279101"/>
              <a:gd name="connsiteX11" fmla="*/ 4650237 w 4880806"/>
              <a:gd name="connsiteY11" fmla="*/ 2279101 h 2279101"/>
              <a:gd name="connsiteX12" fmla="*/ 2033669 w 4880806"/>
              <a:gd name="connsiteY12" fmla="*/ 2279101 h 2279101"/>
              <a:gd name="connsiteX13" fmla="*/ 813468 w 4880806"/>
              <a:gd name="connsiteY13" fmla="*/ 2279101 h 2279101"/>
              <a:gd name="connsiteX14" fmla="*/ 813468 w 4880806"/>
              <a:gd name="connsiteY14" fmla="*/ 2279101 h 2279101"/>
              <a:gd name="connsiteX15" fmla="*/ 230569 w 4880806"/>
              <a:gd name="connsiteY15" fmla="*/ 2279101 h 2279101"/>
              <a:gd name="connsiteX16" fmla="*/ 0 w 4880806"/>
              <a:gd name="connsiteY16" fmla="*/ 2048532 h 2279101"/>
              <a:gd name="connsiteX17" fmla="*/ 0 w 4880806"/>
              <a:gd name="connsiteY17" fmla="*/ 1472126 h 2279101"/>
              <a:gd name="connsiteX18" fmla="*/ 0 w 4880806"/>
              <a:gd name="connsiteY18" fmla="*/ 1126279 h 2279101"/>
              <a:gd name="connsiteX19" fmla="*/ 0 w 4880806"/>
              <a:gd name="connsiteY19" fmla="*/ 1126279 h 2279101"/>
              <a:gd name="connsiteX20" fmla="*/ 0 w 4880806"/>
              <a:gd name="connsiteY20" fmla="*/ 1126284 h 227910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1864474 h 3017291"/>
              <a:gd name="connsiteX1" fmla="*/ 230569 w 4880806"/>
              <a:gd name="connsiteY1" fmla="*/ 1633905 h 3017291"/>
              <a:gd name="connsiteX2" fmla="*/ 1077238 w 4880806"/>
              <a:gd name="connsiteY2" fmla="*/ 1651490 h 3017291"/>
              <a:gd name="connsiteX3" fmla="*/ 1698768 w 4880806"/>
              <a:gd name="connsiteY3" fmla="*/ 0 h 3017291"/>
              <a:gd name="connsiteX4" fmla="*/ 1594054 w 4880806"/>
              <a:gd name="connsiteY4" fmla="*/ 1633905 h 3017291"/>
              <a:gd name="connsiteX5" fmla="*/ 4650237 w 4880806"/>
              <a:gd name="connsiteY5" fmla="*/ 1633905 h 3017291"/>
              <a:gd name="connsiteX6" fmla="*/ 4880806 w 4880806"/>
              <a:gd name="connsiteY6" fmla="*/ 1864474 h 3017291"/>
              <a:gd name="connsiteX7" fmla="*/ 4880806 w 4880806"/>
              <a:gd name="connsiteY7" fmla="*/ 1864469 h 3017291"/>
              <a:gd name="connsiteX8" fmla="*/ 4880806 w 4880806"/>
              <a:gd name="connsiteY8" fmla="*/ 1864469 h 3017291"/>
              <a:gd name="connsiteX9" fmla="*/ 4880806 w 4880806"/>
              <a:gd name="connsiteY9" fmla="*/ 2210316 h 3017291"/>
              <a:gd name="connsiteX10" fmla="*/ 4880806 w 4880806"/>
              <a:gd name="connsiteY10" fmla="*/ 2786722 h 3017291"/>
              <a:gd name="connsiteX11" fmla="*/ 4650237 w 4880806"/>
              <a:gd name="connsiteY11" fmla="*/ 3017291 h 3017291"/>
              <a:gd name="connsiteX12" fmla="*/ 2033669 w 4880806"/>
              <a:gd name="connsiteY12" fmla="*/ 3017291 h 3017291"/>
              <a:gd name="connsiteX13" fmla="*/ 813468 w 4880806"/>
              <a:gd name="connsiteY13" fmla="*/ 3017291 h 3017291"/>
              <a:gd name="connsiteX14" fmla="*/ 813468 w 4880806"/>
              <a:gd name="connsiteY14" fmla="*/ 3017291 h 3017291"/>
              <a:gd name="connsiteX15" fmla="*/ 230569 w 4880806"/>
              <a:gd name="connsiteY15" fmla="*/ 3017291 h 3017291"/>
              <a:gd name="connsiteX16" fmla="*/ 0 w 4880806"/>
              <a:gd name="connsiteY16" fmla="*/ 2786722 h 3017291"/>
              <a:gd name="connsiteX17" fmla="*/ 0 w 4880806"/>
              <a:gd name="connsiteY17" fmla="*/ 2210316 h 3017291"/>
              <a:gd name="connsiteX18" fmla="*/ 0 w 4880806"/>
              <a:gd name="connsiteY18" fmla="*/ 1864469 h 3017291"/>
              <a:gd name="connsiteX19" fmla="*/ 0 w 4880806"/>
              <a:gd name="connsiteY19" fmla="*/ 1864469 h 3017291"/>
              <a:gd name="connsiteX20" fmla="*/ 0 w 4880806"/>
              <a:gd name="connsiteY20" fmla="*/ 1864474 h 3017291"/>
              <a:gd name="connsiteX0" fmla="*/ 0 w 4880806"/>
              <a:gd name="connsiteY0" fmla="*/ 2830273 h 3983090"/>
              <a:gd name="connsiteX1" fmla="*/ 230569 w 4880806"/>
              <a:gd name="connsiteY1" fmla="*/ 2599704 h 3983090"/>
              <a:gd name="connsiteX2" fmla="*/ 1077238 w 4880806"/>
              <a:gd name="connsiteY2" fmla="*/ 2617289 h 3983090"/>
              <a:gd name="connsiteX3" fmla="*/ 1382555 w 4880806"/>
              <a:gd name="connsiteY3" fmla="*/ 0 h 3983090"/>
              <a:gd name="connsiteX4" fmla="*/ 1594054 w 4880806"/>
              <a:gd name="connsiteY4" fmla="*/ 2599704 h 3983090"/>
              <a:gd name="connsiteX5" fmla="*/ 4650237 w 4880806"/>
              <a:gd name="connsiteY5" fmla="*/ 2599704 h 3983090"/>
              <a:gd name="connsiteX6" fmla="*/ 4880806 w 4880806"/>
              <a:gd name="connsiteY6" fmla="*/ 2830273 h 3983090"/>
              <a:gd name="connsiteX7" fmla="*/ 4880806 w 4880806"/>
              <a:gd name="connsiteY7" fmla="*/ 2830268 h 3983090"/>
              <a:gd name="connsiteX8" fmla="*/ 4880806 w 4880806"/>
              <a:gd name="connsiteY8" fmla="*/ 2830268 h 3983090"/>
              <a:gd name="connsiteX9" fmla="*/ 4880806 w 4880806"/>
              <a:gd name="connsiteY9" fmla="*/ 3176115 h 3983090"/>
              <a:gd name="connsiteX10" fmla="*/ 4880806 w 4880806"/>
              <a:gd name="connsiteY10" fmla="*/ 3752521 h 3983090"/>
              <a:gd name="connsiteX11" fmla="*/ 4650237 w 4880806"/>
              <a:gd name="connsiteY11" fmla="*/ 3983090 h 3983090"/>
              <a:gd name="connsiteX12" fmla="*/ 2033669 w 4880806"/>
              <a:gd name="connsiteY12" fmla="*/ 3983090 h 3983090"/>
              <a:gd name="connsiteX13" fmla="*/ 813468 w 4880806"/>
              <a:gd name="connsiteY13" fmla="*/ 3983090 h 3983090"/>
              <a:gd name="connsiteX14" fmla="*/ 813468 w 4880806"/>
              <a:gd name="connsiteY14" fmla="*/ 3983090 h 3983090"/>
              <a:gd name="connsiteX15" fmla="*/ 230569 w 4880806"/>
              <a:gd name="connsiteY15" fmla="*/ 3983090 h 3983090"/>
              <a:gd name="connsiteX16" fmla="*/ 0 w 4880806"/>
              <a:gd name="connsiteY16" fmla="*/ 3752521 h 3983090"/>
              <a:gd name="connsiteX17" fmla="*/ 0 w 4880806"/>
              <a:gd name="connsiteY17" fmla="*/ 3176115 h 3983090"/>
              <a:gd name="connsiteX18" fmla="*/ 0 w 4880806"/>
              <a:gd name="connsiteY18" fmla="*/ 2830268 h 3983090"/>
              <a:gd name="connsiteX19" fmla="*/ 0 w 4880806"/>
              <a:gd name="connsiteY19" fmla="*/ 2830268 h 3983090"/>
              <a:gd name="connsiteX20" fmla="*/ 0 w 4880806"/>
              <a:gd name="connsiteY20" fmla="*/ 2830273 h 3983090"/>
              <a:gd name="connsiteX0" fmla="*/ 0 w 4880806"/>
              <a:gd name="connsiteY0" fmla="*/ 2830273 h 3983090"/>
              <a:gd name="connsiteX1" fmla="*/ 230569 w 4880806"/>
              <a:gd name="connsiteY1" fmla="*/ 2599704 h 3983090"/>
              <a:gd name="connsiteX2" fmla="*/ 1077238 w 4880806"/>
              <a:gd name="connsiteY2" fmla="*/ 2617289 h 3983090"/>
              <a:gd name="connsiteX3" fmla="*/ 1382555 w 4880806"/>
              <a:gd name="connsiteY3" fmla="*/ 0 h 3983090"/>
              <a:gd name="connsiteX4" fmla="*/ 1594054 w 4880806"/>
              <a:gd name="connsiteY4" fmla="*/ 2599704 h 3983090"/>
              <a:gd name="connsiteX5" fmla="*/ 4650237 w 4880806"/>
              <a:gd name="connsiteY5" fmla="*/ 2599704 h 3983090"/>
              <a:gd name="connsiteX6" fmla="*/ 4880806 w 4880806"/>
              <a:gd name="connsiteY6" fmla="*/ 2830273 h 3983090"/>
              <a:gd name="connsiteX7" fmla="*/ 4880806 w 4880806"/>
              <a:gd name="connsiteY7" fmla="*/ 2830268 h 3983090"/>
              <a:gd name="connsiteX8" fmla="*/ 4880806 w 4880806"/>
              <a:gd name="connsiteY8" fmla="*/ 2830268 h 3983090"/>
              <a:gd name="connsiteX9" fmla="*/ 4880806 w 4880806"/>
              <a:gd name="connsiteY9" fmla="*/ 3176115 h 3983090"/>
              <a:gd name="connsiteX10" fmla="*/ 4880806 w 4880806"/>
              <a:gd name="connsiteY10" fmla="*/ 3752521 h 3983090"/>
              <a:gd name="connsiteX11" fmla="*/ 4650237 w 4880806"/>
              <a:gd name="connsiteY11" fmla="*/ 3983090 h 3983090"/>
              <a:gd name="connsiteX12" fmla="*/ 2033669 w 4880806"/>
              <a:gd name="connsiteY12" fmla="*/ 3983090 h 3983090"/>
              <a:gd name="connsiteX13" fmla="*/ 813468 w 4880806"/>
              <a:gd name="connsiteY13" fmla="*/ 3983090 h 3983090"/>
              <a:gd name="connsiteX14" fmla="*/ 813468 w 4880806"/>
              <a:gd name="connsiteY14" fmla="*/ 3983090 h 3983090"/>
              <a:gd name="connsiteX15" fmla="*/ 230569 w 4880806"/>
              <a:gd name="connsiteY15" fmla="*/ 3983090 h 3983090"/>
              <a:gd name="connsiteX16" fmla="*/ 0 w 4880806"/>
              <a:gd name="connsiteY16" fmla="*/ 3752521 h 3983090"/>
              <a:gd name="connsiteX17" fmla="*/ 0 w 4880806"/>
              <a:gd name="connsiteY17" fmla="*/ 3176115 h 3983090"/>
              <a:gd name="connsiteX18" fmla="*/ 0 w 4880806"/>
              <a:gd name="connsiteY18" fmla="*/ 2830268 h 3983090"/>
              <a:gd name="connsiteX19" fmla="*/ 0 w 4880806"/>
              <a:gd name="connsiteY19" fmla="*/ 2830268 h 3983090"/>
              <a:gd name="connsiteX20" fmla="*/ 0 w 4880806"/>
              <a:gd name="connsiteY20" fmla="*/ 2830273 h 398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80806" h="3983090">
                <a:moveTo>
                  <a:pt x="0" y="2830273"/>
                </a:moveTo>
                <a:cubicBezTo>
                  <a:pt x="0" y="2702933"/>
                  <a:pt x="103229" y="2599704"/>
                  <a:pt x="230569" y="2599704"/>
                </a:cubicBezTo>
                <a:lnTo>
                  <a:pt x="1077238" y="2617289"/>
                </a:lnTo>
                <a:lnTo>
                  <a:pt x="1382555" y="0"/>
                </a:lnTo>
                <a:lnTo>
                  <a:pt x="1594054" y="2599704"/>
                </a:lnTo>
                <a:lnTo>
                  <a:pt x="4650237" y="2599704"/>
                </a:lnTo>
                <a:cubicBezTo>
                  <a:pt x="4777577" y="2599704"/>
                  <a:pt x="4880806" y="2702933"/>
                  <a:pt x="4880806" y="2830273"/>
                </a:cubicBezTo>
                <a:lnTo>
                  <a:pt x="4880806" y="2830268"/>
                </a:lnTo>
                <a:lnTo>
                  <a:pt x="4880806" y="2830268"/>
                </a:lnTo>
                <a:lnTo>
                  <a:pt x="4880806" y="3176115"/>
                </a:lnTo>
                <a:lnTo>
                  <a:pt x="4880806" y="3752521"/>
                </a:lnTo>
                <a:cubicBezTo>
                  <a:pt x="4880806" y="3879861"/>
                  <a:pt x="4777577" y="3983090"/>
                  <a:pt x="4650237" y="3983090"/>
                </a:cubicBezTo>
                <a:lnTo>
                  <a:pt x="2033669" y="3983090"/>
                </a:lnTo>
                <a:lnTo>
                  <a:pt x="813468" y="3983090"/>
                </a:lnTo>
                <a:lnTo>
                  <a:pt x="813468" y="3983090"/>
                </a:lnTo>
                <a:lnTo>
                  <a:pt x="230569" y="3983090"/>
                </a:lnTo>
                <a:cubicBezTo>
                  <a:pt x="103229" y="3983090"/>
                  <a:pt x="0" y="3879861"/>
                  <a:pt x="0" y="3752521"/>
                </a:cubicBezTo>
                <a:lnTo>
                  <a:pt x="0" y="3176115"/>
                </a:lnTo>
                <a:lnTo>
                  <a:pt x="0" y="2830268"/>
                </a:lnTo>
                <a:lnTo>
                  <a:pt x="0" y="2830268"/>
                </a:lnTo>
                <a:lnTo>
                  <a:pt x="0" y="283027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b="1">
              <a:solidFill>
                <a:srgbClr val="0070C0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803399" y="3807252"/>
            <a:ext cx="11820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4" name="Bijschrift met afgeronde rechthoek 3"/>
          <p:cNvSpPr/>
          <p:nvPr/>
        </p:nvSpPr>
        <p:spPr>
          <a:xfrm>
            <a:off x="7291754" y="1741465"/>
            <a:ext cx="4468124" cy="2215662"/>
          </a:xfrm>
          <a:custGeom>
            <a:avLst/>
            <a:gdLst>
              <a:gd name="connsiteX0" fmla="*/ 0 w 2506536"/>
              <a:gd name="connsiteY0" fmla="*/ 369284 h 2215662"/>
              <a:gd name="connsiteX1" fmla="*/ 369284 w 2506536"/>
              <a:gd name="connsiteY1" fmla="*/ 0 h 2215662"/>
              <a:gd name="connsiteX2" fmla="*/ 417756 w 2506536"/>
              <a:gd name="connsiteY2" fmla="*/ 0 h 2215662"/>
              <a:gd name="connsiteX3" fmla="*/ 417756 w 2506536"/>
              <a:gd name="connsiteY3" fmla="*/ 0 h 2215662"/>
              <a:gd name="connsiteX4" fmla="*/ 1044390 w 2506536"/>
              <a:gd name="connsiteY4" fmla="*/ 0 h 2215662"/>
              <a:gd name="connsiteX5" fmla="*/ 2137252 w 2506536"/>
              <a:gd name="connsiteY5" fmla="*/ 0 h 2215662"/>
              <a:gd name="connsiteX6" fmla="*/ 2506536 w 2506536"/>
              <a:gd name="connsiteY6" fmla="*/ 369284 h 2215662"/>
              <a:gd name="connsiteX7" fmla="*/ 2506536 w 2506536"/>
              <a:gd name="connsiteY7" fmla="*/ 369277 h 2215662"/>
              <a:gd name="connsiteX8" fmla="*/ 2506536 w 2506536"/>
              <a:gd name="connsiteY8" fmla="*/ 369277 h 2215662"/>
              <a:gd name="connsiteX9" fmla="*/ 2506536 w 2506536"/>
              <a:gd name="connsiteY9" fmla="*/ 923193 h 2215662"/>
              <a:gd name="connsiteX10" fmla="*/ 2506536 w 2506536"/>
              <a:gd name="connsiteY10" fmla="*/ 1846378 h 2215662"/>
              <a:gd name="connsiteX11" fmla="*/ 2137252 w 2506536"/>
              <a:gd name="connsiteY11" fmla="*/ 2215662 h 2215662"/>
              <a:gd name="connsiteX12" fmla="*/ 1044390 w 2506536"/>
              <a:gd name="connsiteY12" fmla="*/ 2215662 h 2215662"/>
              <a:gd name="connsiteX13" fmla="*/ 417756 w 2506536"/>
              <a:gd name="connsiteY13" fmla="*/ 2215662 h 2215662"/>
              <a:gd name="connsiteX14" fmla="*/ 417756 w 2506536"/>
              <a:gd name="connsiteY14" fmla="*/ 2215662 h 2215662"/>
              <a:gd name="connsiteX15" fmla="*/ 369284 w 2506536"/>
              <a:gd name="connsiteY15" fmla="*/ 2215662 h 2215662"/>
              <a:gd name="connsiteX16" fmla="*/ 0 w 2506536"/>
              <a:gd name="connsiteY16" fmla="*/ 1846378 h 2215662"/>
              <a:gd name="connsiteX17" fmla="*/ 0 w 2506536"/>
              <a:gd name="connsiteY17" fmla="*/ 923193 h 2215662"/>
              <a:gd name="connsiteX18" fmla="*/ -700953 w 2506536"/>
              <a:gd name="connsiteY18" fmla="*/ 721907 h 2215662"/>
              <a:gd name="connsiteX19" fmla="*/ 0 w 2506536"/>
              <a:gd name="connsiteY19" fmla="*/ 369277 h 2215662"/>
              <a:gd name="connsiteX20" fmla="*/ 0 w 2506536"/>
              <a:gd name="connsiteY20" fmla="*/ 369284 h 2215662"/>
              <a:gd name="connsiteX0" fmla="*/ 700953 w 3207489"/>
              <a:gd name="connsiteY0" fmla="*/ 369284 h 2215662"/>
              <a:gd name="connsiteX1" fmla="*/ 1070237 w 3207489"/>
              <a:gd name="connsiteY1" fmla="*/ 0 h 2215662"/>
              <a:gd name="connsiteX2" fmla="*/ 1118709 w 3207489"/>
              <a:gd name="connsiteY2" fmla="*/ 0 h 2215662"/>
              <a:gd name="connsiteX3" fmla="*/ 1118709 w 3207489"/>
              <a:gd name="connsiteY3" fmla="*/ 0 h 2215662"/>
              <a:gd name="connsiteX4" fmla="*/ 1745343 w 3207489"/>
              <a:gd name="connsiteY4" fmla="*/ 0 h 2215662"/>
              <a:gd name="connsiteX5" fmla="*/ 2838205 w 3207489"/>
              <a:gd name="connsiteY5" fmla="*/ 0 h 2215662"/>
              <a:gd name="connsiteX6" fmla="*/ 3207489 w 3207489"/>
              <a:gd name="connsiteY6" fmla="*/ 369284 h 2215662"/>
              <a:gd name="connsiteX7" fmla="*/ 3207489 w 3207489"/>
              <a:gd name="connsiteY7" fmla="*/ 369277 h 2215662"/>
              <a:gd name="connsiteX8" fmla="*/ 3207489 w 3207489"/>
              <a:gd name="connsiteY8" fmla="*/ 369277 h 2215662"/>
              <a:gd name="connsiteX9" fmla="*/ 3207489 w 3207489"/>
              <a:gd name="connsiteY9" fmla="*/ 923193 h 2215662"/>
              <a:gd name="connsiteX10" fmla="*/ 3207489 w 3207489"/>
              <a:gd name="connsiteY10" fmla="*/ 1846378 h 2215662"/>
              <a:gd name="connsiteX11" fmla="*/ 2838205 w 3207489"/>
              <a:gd name="connsiteY11" fmla="*/ 2215662 h 2215662"/>
              <a:gd name="connsiteX12" fmla="*/ 1745343 w 3207489"/>
              <a:gd name="connsiteY12" fmla="*/ 2215662 h 2215662"/>
              <a:gd name="connsiteX13" fmla="*/ 1118709 w 3207489"/>
              <a:gd name="connsiteY13" fmla="*/ 2215662 h 2215662"/>
              <a:gd name="connsiteX14" fmla="*/ 1118709 w 3207489"/>
              <a:gd name="connsiteY14" fmla="*/ 2215662 h 2215662"/>
              <a:gd name="connsiteX15" fmla="*/ 1070237 w 3207489"/>
              <a:gd name="connsiteY15" fmla="*/ 2215662 h 2215662"/>
              <a:gd name="connsiteX16" fmla="*/ 700953 w 3207489"/>
              <a:gd name="connsiteY16" fmla="*/ 1846378 h 2215662"/>
              <a:gd name="connsiteX17" fmla="*/ 650183 w 3207489"/>
              <a:gd name="connsiteY17" fmla="*/ 1406181 h 2215662"/>
              <a:gd name="connsiteX18" fmla="*/ 700953 w 3207489"/>
              <a:gd name="connsiteY18" fmla="*/ 923193 h 2215662"/>
              <a:gd name="connsiteX19" fmla="*/ 0 w 3207489"/>
              <a:gd name="connsiteY19" fmla="*/ 721907 h 2215662"/>
              <a:gd name="connsiteX20" fmla="*/ 700953 w 3207489"/>
              <a:gd name="connsiteY20" fmla="*/ 369277 h 2215662"/>
              <a:gd name="connsiteX21" fmla="*/ 700953 w 3207489"/>
              <a:gd name="connsiteY21" fmla="*/ 369284 h 2215662"/>
              <a:gd name="connsiteX0" fmla="*/ 771739 w 3278275"/>
              <a:gd name="connsiteY0" fmla="*/ 369284 h 2215662"/>
              <a:gd name="connsiteX1" fmla="*/ 1141023 w 3278275"/>
              <a:gd name="connsiteY1" fmla="*/ 0 h 2215662"/>
              <a:gd name="connsiteX2" fmla="*/ 1189495 w 3278275"/>
              <a:gd name="connsiteY2" fmla="*/ 0 h 2215662"/>
              <a:gd name="connsiteX3" fmla="*/ 1189495 w 3278275"/>
              <a:gd name="connsiteY3" fmla="*/ 0 h 2215662"/>
              <a:gd name="connsiteX4" fmla="*/ 1816129 w 3278275"/>
              <a:gd name="connsiteY4" fmla="*/ 0 h 2215662"/>
              <a:gd name="connsiteX5" fmla="*/ 2908991 w 3278275"/>
              <a:gd name="connsiteY5" fmla="*/ 0 h 2215662"/>
              <a:gd name="connsiteX6" fmla="*/ 3278275 w 3278275"/>
              <a:gd name="connsiteY6" fmla="*/ 369284 h 2215662"/>
              <a:gd name="connsiteX7" fmla="*/ 3278275 w 3278275"/>
              <a:gd name="connsiteY7" fmla="*/ 369277 h 2215662"/>
              <a:gd name="connsiteX8" fmla="*/ 3278275 w 3278275"/>
              <a:gd name="connsiteY8" fmla="*/ 369277 h 2215662"/>
              <a:gd name="connsiteX9" fmla="*/ 3278275 w 3278275"/>
              <a:gd name="connsiteY9" fmla="*/ 923193 h 2215662"/>
              <a:gd name="connsiteX10" fmla="*/ 3278275 w 3278275"/>
              <a:gd name="connsiteY10" fmla="*/ 1846378 h 2215662"/>
              <a:gd name="connsiteX11" fmla="*/ 2908991 w 3278275"/>
              <a:gd name="connsiteY11" fmla="*/ 2215662 h 2215662"/>
              <a:gd name="connsiteX12" fmla="*/ 1816129 w 3278275"/>
              <a:gd name="connsiteY12" fmla="*/ 2215662 h 2215662"/>
              <a:gd name="connsiteX13" fmla="*/ 1189495 w 3278275"/>
              <a:gd name="connsiteY13" fmla="*/ 2215662 h 2215662"/>
              <a:gd name="connsiteX14" fmla="*/ 1189495 w 3278275"/>
              <a:gd name="connsiteY14" fmla="*/ 2215662 h 2215662"/>
              <a:gd name="connsiteX15" fmla="*/ 1141023 w 3278275"/>
              <a:gd name="connsiteY15" fmla="*/ 2215662 h 2215662"/>
              <a:gd name="connsiteX16" fmla="*/ 771739 w 3278275"/>
              <a:gd name="connsiteY16" fmla="*/ 1846378 h 2215662"/>
              <a:gd name="connsiteX17" fmla="*/ 0 w 3278275"/>
              <a:gd name="connsiteY17" fmla="*/ 2021642 h 2215662"/>
              <a:gd name="connsiteX18" fmla="*/ 771739 w 3278275"/>
              <a:gd name="connsiteY18" fmla="*/ 923193 h 2215662"/>
              <a:gd name="connsiteX19" fmla="*/ 70786 w 3278275"/>
              <a:gd name="connsiteY19" fmla="*/ 721907 h 2215662"/>
              <a:gd name="connsiteX20" fmla="*/ 771739 w 3278275"/>
              <a:gd name="connsiteY20" fmla="*/ 369277 h 2215662"/>
              <a:gd name="connsiteX21" fmla="*/ 771739 w 3278275"/>
              <a:gd name="connsiteY21" fmla="*/ 369284 h 221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78275" h="2215662">
                <a:moveTo>
                  <a:pt x="771739" y="369284"/>
                </a:moveTo>
                <a:cubicBezTo>
                  <a:pt x="771739" y="165334"/>
                  <a:pt x="937073" y="0"/>
                  <a:pt x="1141023" y="0"/>
                </a:cubicBezTo>
                <a:lnTo>
                  <a:pt x="1189495" y="0"/>
                </a:lnTo>
                <a:lnTo>
                  <a:pt x="1189495" y="0"/>
                </a:lnTo>
                <a:lnTo>
                  <a:pt x="1816129" y="0"/>
                </a:lnTo>
                <a:lnTo>
                  <a:pt x="2908991" y="0"/>
                </a:lnTo>
                <a:cubicBezTo>
                  <a:pt x="3112941" y="0"/>
                  <a:pt x="3278275" y="165334"/>
                  <a:pt x="3278275" y="369284"/>
                </a:cubicBezTo>
                <a:lnTo>
                  <a:pt x="3278275" y="369277"/>
                </a:lnTo>
                <a:lnTo>
                  <a:pt x="3278275" y="369277"/>
                </a:lnTo>
                <a:lnTo>
                  <a:pt x="3278275" y="923193"/>
                </a:lnTo>
                <a:lnTo>
                  <a:pt x="3278275" y="1846378"/>
                </a:lnTo>
                <a:cubicBezTo>
                  <a:pt x="3278275" y="2050328"/>
                  <a:pt x="3112941" y="2215662"/>
                  <a:pt x="2908991" y="2215662"/>
                </a:cubicBezTo>
                <a:lnTo>
                  <a:pt x="1816129" y="2215662"/>
                </a:lnTo>
                <a:lnTo>
                  <a:pt x="1189495" y="2215662"/>
                </a:lnTo>
                <a:lnTo>
                  <a:pt x="1189495" y="2215662"/>
                </a:lnTo>
                <a:lnTo>
                  <a:pt x="1141023" y="2215662"/>
                </a:lnTo>
                <a:cubicBezTo>
                  <a:pt x="937073" y="2215662"/>
                  <a:pt x="771739" y="2050328"/>
                  <a:pt x="771739" y="1846378"/>
                </a:cubicBezTo>
                <a:lnTo>
                  <a:pt x="0" y="2021642"/>
                </a:lnTo>
                <a:lnTo>
                  <a:pt x="771739" y="923193"/>
                </a:lnTo>
                <a:lnTo>
                  <a:pt x="70786" y="721907"/>
                </a:lnTo>
                <a:lnTo>
                  <a:pt x="771739" y="369277"/>
                </a:lnTo>
                <a:lnTo>
                  <a:pt x="771739" y="36928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7B264-0F35-4AFB-876D-C3C8F19CD2AB}"/>
              </a:ext>
            </a:extLst>
          </p:cNvPr>
          <p:cNvSpPr/>
          <p:nvPr/>
        </p:nvSpPr>
        <p:spPr>
          <a:xfrm>
            <a:off x="1689103" y="294099"/>
            <a:ext cx="88809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000" b="1">
                <a:cs typeface="Arial"/>
              </a:rPr>
              <a:t>Voorbeelden </a:t>
            </a:r>
            <a:r>
              <a:rPr lang="nl-NL" sz="4000" b="1" err="1">
                <a:cs typeface="Arial"/>
              </a:rPr>
              <a:t>transferase</a:t>
            </a:r>
            <a:endParaRPr lang="nl-NL" sz="4000" b="1">
              <a:cs typeface="Arial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8316945" y="1937518"/>
            <a:ext cx="35818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>
                <a:solidFill>
                  <a:srgbClr val="0070C0"/>
                </a:solidFill>
              </a:rPr>
              <a:t>Functionele groepen gaan van het ene molecuul naar het andere molecuul 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933363" y="1125415"/>
            <a:ext cx="40219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sz="2800" b="1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3" name="Rechthoek 2"/>
          <p:cNvSpPr/>
          <p:nvPr/>
        </p:nvSpPr>
        <p:spPr>
          <a:xfrm>
            <a:off x="3551014" y="6017877"/>
            <a:ext cx="4921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>
                <a:solidFill>
                  <a:srgbClr val="0070C0"/>
                </a:solidFill>
              </a:rPr>
              <a:t>Fosfaatgroep van ATP wordt overgedragen op F-6-P. Dit is GEEN </a:t>
            </a:r>
            <a:r>
              <a:rPr lang="nl-NL" b="1" err="1">
                <a:solidFill>
                  <a:srgbClr val="0070C0"/>
                </a:solidFill>
              </a:rPr>
              <a:t>ligatie</a:t>
            </a:r>
            <a:r>
              <a:rPr lang="nl-NL" b="1">
                <a:solidFill>
                  <a:srgbClr val="0070C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7808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CD356-92CE-F048-BB04-8583881C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Membranen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FEA43B-D3F1-A84E-9725-D2583A743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6018"/>
            <a:ext cx="109728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sz="2000" err="1"/>
              <a:t>Sheetlike</a:t>
            </a:r>
            <a:r>
              <a:rPr lang="nl-NL" sz="2000"/>
              <a:t> </a:t>
            </a:r>
            <a:r>
              <a:rPr lang="nl-NL" sz="2000" err="1"/>
              <a:t>structures</a:t>
            </a:r>
            <a:r>
              <a:rPr lang="nl-NL" sz="2000"/>
              <a:t>: 2 moleculen dik en vormen gesloten barrières tussen compartimenten, dikte is tussen 60 en 100 Å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000"/>
              <a:t>Bestaan uit lipiden en eiwitten. Hieraan kunnen koolhydraten gebonden zijn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000"/>
              <a:t>Membraanlipiden zijn kleine moleculen die zowel hydrofiel als hydrofoob zijn. De lipiden vormen </a:t>
            </a:r>
            <a:r>
              <a:rPr lang="nl-NL" sz="2000" i="1"/>
              <a:t>spontaan</a:t>
            </a:r>
            <a:r>
              <a:rPr lang="nl-NL" sz="2000"/>
              <a:t> een gesloten </a:t>
            </a:r>
            <a:r>
              <a:rPr lang="nl-NL" sz="2000" err="1"/>
              <a:t>bimoleculaire</a:t>
            </a:r>
            <a:r>
              <a:rPr lang="nl-NL" sz="2000"/>
              <a:t> laag. Deze </a:t>
            </a:r>
            <a:r>
              <a:rPr lang="nl-NL" sz="2000" err="1"/>
              <a:t>bilagen</a:t>
            </a:r>
            <a:r>
              <a:rPr lang="nl-NL" sz="2000"/>
              <a:t> zijn barrières voor polaire moleculen.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000"/>
              <a:t>Specifiek eiwitten hebben verschillende functies in membranen, pompen, kanalen of receptoren etc.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000"/>
              <a:t>Zijn niet-covalente assemblages 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000"/>
              <a:t>Zijn </a:t>
            </a:r>
            <a:r>
              <a:rPr lang="nl-NL" sz="2000" err="1"/>
              <a:t>assymetrisch</a:t>
            </a:r>
            <a:r>
              <a:rPr lang="nl-NL" sz="2000"/>
              <a:t>, de binnen en buitenkant van de </a:t>
            </a:r>
            <a:r>
              <a:rPr lang="nl-NL" sz="2000" err="1"/>
              <a:t>bilaag</a:t>
            </a:r>
            <a:r>
              <a:rPr lang="nl-NL" sz="2000"/>
              <a:t> verschillen van elkaar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000"/>
              <a:t>Zijn vloeibare structuren. Lipide moleculen kunnen diffunderen in het vlak van het membraan, net zoals eiwitten. Maar ze kunnen niet snel door het membraan heen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2000"/>
              <a:t>Zijn gepolariseerd, de binnenkant is negatief geladen</a:t>
            </a:r>
          </a:p>
        </p:txBody>
      </p:sp>
    </p:spTree>
    <p:extLst>
      <p:ext uri="{BB962C8B-B14F-4D97-AF65-F5344CB8AC3E}">
        <p14:creationId xmlns:p14="http://schemas.microsoft.com/office/powerpoint/2010/main" val="118310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479ED9-7FCF-1847-85B8-C378FD31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Lipiden vormen spontaan een </a:t>
            </a:r>
            <a:r>
              <a:rPr lang="nl-NL" err="1"/>
              <a:t>bilaag</a:t>
            </a:r>
            <a:endParaRPr lang="nl-NL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47744F0-CC08-F247-BDC2-3A854643B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511" y="2202498"/>
            <a:ext cx="4906163" cy="2788920"/>
          </a:xfr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62F856B-5542-CB46-BA37-748341A22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15" y="1792288"/>
            <a:ext cx="4897074" cy="31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4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76D6B-F1CE-CA48-9685-08C1B92D3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333376"/>
            <a:ext cx="11523133" cy="792163"/>
          </a:xfrm>
        </p:spPr>
        <p:txBody>
          <a:bodyPr/>
          <a:lstStyle/>
          <a:p>
            <a:r>
              <a:rPr lang="nl-NL" sz="3600"/>
              <a:t>Membranen zijn permeabel voor bepaalde moleculen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2702C2C-A39F-AC41-A145-92C9C5A9D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8"/>
          <a:stretch/>
        </p:blipFill>
        <p:spPr>
          <a:xfrm>
            <a:off x="1828800" y="1393069"/>
            <a:ext cx="8534400" cy="274566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9455EC9A-C434-7D48-AF94-913FCFC69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56" y="3908046"/>
            <a:ext cx="3135614" cy="274566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34EB0CB-8DF9-EF45-B346-F5A51CE479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74"/>
          <a:stretch/>
        </p:blipFill>
        <p:spPr>
          <a:xfrm>
            <a:off x="1558149" y="4091393"/>
            <a:ext cx="2615434" cy="2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4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56A59-002A-B447-9586-BA8C3AE0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Vloeibaarheid membranen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A04340-6915-2740-B9BE-C8F99BA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85936CD-C030-B64F-B025-2A70F7C28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5"/>
          <a:stretch/>
        </p:blipFill>
        <p:spPr>
          <a:xfrm>
            <a:off x="609600" y="1600201"/>
            <a:ext cx="4706897" cy="450238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7AD23FA-71F1-BC4E-A6A2-876AD8DA08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7237562" y="1257602"/>
            <a:ext cx="3562622" cy="1872407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CD2FCB18-74C8-B841-83AA-0DA16779DA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9"/>
          <a:stretch/>
        </p:blipFill>
        <p:spPr>
          <a:xfrm>
            <a:off x="7372433" y="3727992"/>
            <a:ext cx="3427751" cy="25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7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6EA38-5986-5D4F-8A72-1A10323C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Regulatie vloeibaarheid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D471E9B-FD54-B142-9082-A3D11AC536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31185" y="1525864"/>
            <a:ext cx="4702070" cy="4525963"/>
          </a:xfrm>
        </p:spPr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DB2CD80-3855-5548-BE1D-30ECCDB7F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433" y="1544217"/>
            <a:ext cx="6626203" cy="4525963"/>
          </a:xfrm>
        </p:spPr>
        <p:txBody>
          <a:bodyPr/>
          <a:lstStyle/>
          <a:p>
            <a:r>
              <a:rPr lang="nl-NL"/>
              <a:t>Bacteriën: variatie dubbele bindingen en lengte vetzuren</a:t>
            </a:r>
          </a:p>
          <a:p>
            <a:r>
              <a:rPr lang="nl-NL"/>
              <a:t>Dieren: hoeveelheid cholesterol</a:t>
            </a:r>
          </a:p>
          <a:p>
            <a:r>
              <a:rPr lang="nl-NL"/>
              <a:t>OH groep zit bij polaire kop</a:t>
            </a:r>
          </a:p>
          <a:p>
            <a:endParaRPr lang="nl-NL"/>
          </a:p>
          <a:p>
            <a:r>
              <a:rPr lang="nl-NL" err="1"/>
              <a:t>Lipid</a:t>
            </a:r>
            <a:r>
              <a:rPr lang="nl-NL"/>
              <a:t> </a:t>
            </a:r>
            <a:r>
              <a:rPr lang="nl-NL" err="1"/>
              <a:t>rafts</a:t>
            </a:r>
            <a:r>
              <a:rPr lang="nl-NL"/>
              <a:t>: cholesterol, gesatureerde lipiden en specifieke eiwitten: </a:t>
            </a:r>
            <a:r>
              <a:rPr lang="nl-NL" err="1"/>
              <a:t>onderandere</a:t>
            </a:r>
            <a:r>
              <a:rPr lang="nl-NL"/>
              <a:t> voor concentratie eiwitten</a:t>
            </a:r>
          </a:p>
        </p:txBody>
      </p:sp>
    </p:spTree>
    <p:extLst>
      <p:ext uri="{BB962C8B-B14F-4D97-AF65-F5344CB8AC3E}">
        <p14:creationId xmlns:p14="http://schemas.microsoft.com/office/powerpoint/2010/main" val="236903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1683DD-EDF4-0E49-A8B3-BC21822B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Bewegen lipiden in membraan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D664B2-0FF9-1949-BB6A-F3FF9C334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363C546-A6DE-8242-AA60-C588601B8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9"/>
          <a:stretch/>
        </p:blipFill>
        <p:spPr>
          <a:xfrm>
            <a:off x="4359412" y="1383037"/>
            <a:ext cx="3798439" cy="49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DCB9535-A866-764A-931E-8336A8A9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Membraaneiwitten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A1B5612-5537-564C-9CE3-0C59D4D38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Integrale en perifere membraan eiwitten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EDE1297-D398-BE4D-8583-C56E3A83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64" y="2462475"/>
            <a:ext cx="6593633" cy="40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17349"/>
      </p:ext>
    </p:extLst>
  </p:cSld>
  <p:clrMapOvr>
    <a:masterClrMapping/>
  </p:clrMapOvr>
</p:sld>
</file>

<file path=ppt/theme/theme1.xml><?xml version="1.0" encoding="utf-8"?>
<a:theme xmlns:a="http://schemas.openxmlformats.org/drawingml/2006/main" name="Hanze MD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Hanze MD</Template>
  <Application>Microsoft Office PowerPoint</Application>
  <PresentationFormat>Widescreen</PresentationFormat>
  <Slides>28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Hanze MD</vt:lpstr>
      <vt:lpstr>Biochemie 1 voor bioinformatici </vt:lpstr>
      <vt:lpstr>Hoofdstuk 12: Cel membranen, kanalen, pompen en receptoren</vt:lpstr>
      <vt:lpstr>Membranen</vt:lpstr>
      <vt:lpstr>Lipiden vormen spontaan een bilaag</vt:lpstr>
      <vt:lpstr>Membranen zijn permeabel voor bepaalde moleculen</vt:lpstr>
      <vt:lpstr>Vloeibaarheid membranen</vt:lpstr>
      <vt:lpstr>Regulatie vloeibaarheid</vt:lpstr>
      <vt:lpstr>Bewegen lipiden in membraan</vt:lpstr>
      <vt:lpstr>Membraaneiwitten</vt:lpstr>
      <vt:lpstr>Membraaneiwit: aquaporine</vt:lpstr>
      <vt:lpstr>Transportsystemen</vt:lpstr>
      <vt:lpstr>Passief transport</vt:lpstr>
      <vt:lpstr>Actief transport</vt:lpstr>
      <vt:lpstr>Na+/K+ ionenpomp</vt:lpstr>
      <vt:lpstr>Secundaire transporters</vt:lpstr>
      <vt:lpstr>Symporters en antiporters</vt:lpstr>
      <vt:lpstr>PowerPoint Presentation</vt:lpstr>
      <vt:lpstr>PowerPoint Presentation</vt:lpstr>
      <vt:lpstr>PowerPoint Presentation</vt:lpstr>
      <vt:lpstr>Opdracht match de reacties met enzymklassen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Biochemie 1 voor bioinformatici </dc:title>
  <dc:creator>Nabuurs SM, Sanne</dc:creator>
  <cp:revision>1</cp:revision>
  <dcterms:created xsi:type="dcterms:W3CDTF">2016-07-08T12:55:23Z</dcterms:created>
  <dcterms:modified xsi:type="dcterms:W3CDTF">2021-11-03T10:48:13Z</dcterms:modified>
</cp:coreProperties>
</file>